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73" r:id="rId3"/>
    <p:sldId id="279" r:id="rId4"/>
    <p:sldId id="281" r:id="rId5"/>
    <p:sldId id="282" r:id="rId6"/>
    <p:sldId id="264" r:id="rId7"/>
    <p:sldId id="276" r:id="rId8"/>
    <p:sldId id="277" r:id="rId9"/>
    <p:sldId id="283" r:id="rId10"/>
    <p:sldId id="278" r:id="rId11"/>
    <p:sldId id="265" r:id="rId12"/>
    <p:sldId id="266" r:id="rId13"/>
    <p:sldId id="268" r:id="rId14"/>
    <p:sldId id="270" r:id="rId15"/>
    <p:sldId id="271" r:id="rId16"/>
    <p:sldId id="275" r:id="rId17"/>
  </p:sldIdLst>
  <p:sldSz cx="9601200" cy="12801600" type="A3"/>
  <p:notesSz cx="7099300" cy="10234613"/>
  <p:defaultTextStyle>
    <a:defPPr>
      <a:defRPr lang="ja-JP"/>
    </a:defPPr>
    <a:lvl1pPr marL="0" algn="l" defTabSz="1280160" rtl="0" eaLnBrk="1" latinLnBrk="0" hangingPunct="1">
      <a:defRPr kumimoji="1" sz="2500" kern="1200">
        <a:solidFill>
          <a:schemeClr val="tx1"/>
        </a:solidFill>
        <a:latin typeface="+mn-lt"/>
        <a:ea typeface="+mn-ea"/>
        <a:cs typeface="+mn-cs"/>
      </a:defRPr>
    </a:lvl1pPr>
    <a:lvl2pPr marL="640080" algn="l" defTabSz="1280160" rtl="0" eaLnBrk="1" latinLnBrk="0" hangingPunct="1">
      <a:defRPr kumimoji="1" sz="2500" kern="1200">
        <a:solidFill>
          <a:schemeClr val="tx1"/>
        </a:solidFill>
        <a:latin typeface="+mn-lt"/>
        <a:ea typeface="+mn-ea"/>
        <a:cs typeface="+mn-cs"/>
      </a:defRPr>
    </a:lvl2pPr>
    <a:lvl3pPr marL="1280160" algn="l" defTabSz="1280160" rtl="0" eaLnBrk="1" latinLnBrk="0" hangingPunct="1">
      <a:defRPr kumimoji="1" sz="2500" kern="1200">
        <a:solidFill>
          <a:schemeClr val="tx1"/>
        </a:solidFill>
        <a:latin typeface="+mn-lt"/>
        <a:ea typeface="+mn-ea"/>
        <a:cs typeface="+mn-cs"/>
      </a:defRPr>
    </a:lvl3pPr>
    <a:lvl4pPr marL="1920240" algn="l" defTabSz="1280160" rtl="0" eaLnBrk="1" latinLnBrk="0" hangingPunct="1">
      <a:defRPr kumimoji="1" sz="2500" kern="1200">
        <a:solidFill>
          <a:schemeClr val="tx1"/>
        </a:solidFill>
        <a:latin typeface="+mn-lt"/>
        <a:ea typeface="+mn-ea"/>
        <a:cs typeface="+mn-cs"/>
      </a:defRPr>
    </a:lvl4pPr>
    <a:lvl5pPr marL="2560320" algn="l" defTabSz="1280160" rtl="0" eaLnBrk="1" latinLnBrk="0" hangingPunct="1">
      <a:defRPr kumimoji="1" sz="2500" kern="1200">
        <a:solidFill>
          <a:schemeClr val="tx1"/>
        </a:solidFill>
        <a:latin typeface="+mn-lt"/>
        <a:ea typeface="+mn-ea"/>
        <a:cs typeface="+mn-cs"/>
      </a:defRPr>
    </a:lvl5pPr>
    <a:lvl6pPr marL="3200400" algn="l" defTabSz="1280160" rtl="0" eaLnBrk="1" latinLnBrk="0" hangingPunct="1">
      <a:defRPr kumimoji="1" sz="2500" kern="1200">
        <a:solidFill>
          <a:schemeClr val="tx1"/>
        </a:solidFill>
        <a:latin typeface="+mn-lt"/>
        <a:ea typeface="+mn-ea"/>
        <a:cs typeface="+mn-cs"/>
      </a:defRPr>
    </a:lvl6pPr>
    <a:lvl7pPr marL="3840480" algn="l" defTabSz="1280160" rtl="0" eaLnBrk="1" latinLnBrk="0" hangingPunct="1">
      <a:defRPr kumimoji="1" sz="2500" kern="1200">
        <a:solidFill>
          <a:schemeClr val="tx1"/>
        </a:solidFill>
        <a:latin typeface="+mn-lt"/>
        <a:ea typeface="+mn-ea"/>
        <a:cs typeface="+mn-cs"/>
      </a:defRPr>
    </a:lvl7pPr>
    <a:lvl8pPr marL="4480560" algn="l" defTabSz="1280160" rtl="0" eaLnBrk="1" latinLnBrk="0" hangingPunct="1">
      <a:defRPr kumimoji="1" sz="2500" kern="1200">
        <a:solidFill>
          <a:schemeClr val="tx1"/>
        </a:solidFill>
        <a:latin typeface="+mn-lt"/>
        <a:ea typeface="+mn-ea"/>
        <a:cs typeface="+mn-cs"/>
      </a:defRPr>
    </a:lvl8pPr>
    <a:lvl9pPr marL="5120640" algn="l" defTabSz="1280160" rtl="0" eaLnBrk="1" latinLnBrk="0" hangingPunct="1">
      <a:defRPr kumimoji="1" sz="25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BD16"/>
    <a:srgbClr val="B8957A"/>
    <a:srgbClr val="553E2D"/>
    <a:srgbClr val="F66E15"/>
    <a:srgbClr val="E4E6DF"/>
    <a:srgbClr val="00A61C"/>
    <a:srgbClr val="00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79" autoAdjust="0"/>
    <p:restoredTop sz="94660"/>
  </p:normalViewPr>
  <p:slideViewPr>
    <p:cSldViewPr>
      <p:cViewPr>
        <p:scale>
          <a:sx n="160" d="100"/>
          <a:sy n="160" d="100"/>
        </p:scale>
        <p:origin x="1038" y="6780"/>
      </p:cViewPr>
      <p:guideLst>
        <p:guide orient="horz" pos="2308"/>
        <p:guide/>
        <p:guide pos="5201"/>
        <p:guide pos="2253"/>
      </p:guideLst>
    </p:cSldViewPr>
  </p:slideViewPr>
  <p:notesTextViewPr>
    <p:cViewPr>
      <p:scale>
        <a:sx n="200" d="100"/>
        <a:sy n="200" d="100"/>
      </p:scale>
      <p:origin x="0" y="0"/>
    </p:cViewPr>
  </p:notesText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20090" y="3976796"/>
            <a:ext cx="8161020" cy="2744046"/>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440180" y="7254240"/>
            <a:ext cx="6720840" cy="3271520"/>
          </a:xfrm>
        </p:spPr>
        <p:txBody>
          <a:bodyPr/>
          <a:lstStyle>
            <a:lvl1pPr marL="0" indent="0" algn="ctr">
              <a:buNone/>
              <a:defRPr>
                <a:solidFill>
                  <a:schemeClr val="tx1">
                    <a:tint val="75000"/>
                  </a:schemeClr>
                </a:solidFill>
              </a:defRPr>
            </a:lvl1pPr>
            <a:lvl2pPr marL="640080" indent="0" algn="ctr">
              <a:buNone/>
              <a:defRPr>
                <a:solidFill>
                  <a:schemeClr val="tx1">
                    <a:tint val="75000"/>
                  </a:schemeClr>
                </a:solidFill>
              </a:defRPr>
            </a:lvl2pPr>
            <a:lvl3pPr marL="1280160" indent="0" algn="ctr">
              <a:buNone/>
              <a:defRPr>
                <a:solidFill>
                  <a:schemeClr val="tx1">
                    <a:tint val="75000"/>
                  </a:schemeClr>
                </a:solidFill>
              </a:defRPr>
            </a:lvl3pPr>
            <a:lvl4pPr marL="1920240" indent="0" algn="ctr">
              <a:buNone/>
              <a:defRPr>
                <a:solidFill>
                  <a:schemeClr val="tx1">
                    <a:tint val="75000"/>
                  </a:schemeClr>
                </a:solidFill>
              </a:defRPr>
            </a:lvl4pPr>
            <a:lvl5pPr marL="2560320" indent="0" algn="ctr">
              <a:buNone/>
              <a:defRPr>
                <a:solidFill>
                  <a:schemeClr val="tx1">
                    <a:tint val="75000"/>
                  </a:schemeClr>
                </a:solidFill>
              </a:defRPr>
            </a:lvl5pPr>
            <a:lvl6pPr marL="3200400" indent="0" algn="ctr">
              <a:buNone/>
              <a:defRPr>
                <a:solidFill>
                  <a:schemeClr val="tx1">
                    <a:tint val="75000"/>
                  </a:schemeClr>
                </a:solidFill>
              </a:defRPr>
            </a:lvl6pPr>
            <a:lvl7pPr marL="3840480" indent="0" algn="ctr">
              <a:buNone/>
              <a:defRPr>
                <a:solidFill>
                  <a:schemeClr val="tx1">
                    <a:tint val="75000"/>
                  </a:schemeClr>
                </a:solidFill>
              </a:defRPr>
            </a:lvl7pPr>
            <a:lvl8pPr marL="4480560" indent="0" algn="ctr">
              <a:buNone/>
              <a:defRPr>
                <a:solidFill>
                  <a:schemeClr val="tx1">
                    <a:tint val="75000"/>
                  </a:schemeClr>
                </a:solidFill>
              </a:defRPr>
            </a:lvl8pPr>
            <a:lvl9pPr marL="512064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9C9CE08B-0B19-4394-BD47-29E9DE0A7558}" type="datetimeFigureOut">
              <a:rPr kumimoji="1" lang="ja-JP" altLang="en-US" smtClean="0"/>
              <a:t>2014/7/16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820DC9D-A27A-415C-9093-68E6C6EF26F6}" type="slidenum">
              <a:rPr kumimoji="1" lang="ja-JP" altLang="en-US" smtClean="0"/>
              <a:t>‹#›</a:t>
            </a:fld>
            <a:endParaRPr kumimoji="1" lang="ja-JP" altLang="en-US"/>
          </a:p>
        </p:txBody>
      </p:sp>
    </p:spTree>
    <p:extLst>
      <p:ext uri="{BB962C8B-B14F-4D97-AF65-F5344CB8AC3E}">
        <p14:creationId xmlns:p14="http://schemas.microsoft.com/office/powerpoint/2010/main" val="2486895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C9CE08B-0B19-4394-BD47-29E9DE0A7558}" type="datetimeFigureOut">
              <a:rPr kumimoji="1" lang="ja-JP" altLang="en-US" smtClean="0"/>
              <a:t>2014/7/16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820DC9D-A27A-415C-9093-68E6C6EF26F6}" type="slidenum">
              <a:rPr kumimoji="1" lang="ja-JP" altLang="en-US" smtClean="0"/>
              <a:t>‹#›</a:t>
            </a:fld>
            <a:endParaRPr kumimoji="1" lang="ja-JP" altLang="en-US"/>
          </a:p>
        </p:txBody>
      </p:sp>
    </p:spTree>
    <p:extLst>
      <p:ext uri="{BB962C8B-B14F-4D97-AF65-F5344CB8AC3E}">
        <p14:creationId xmlns:p14="http://schemas.microsoft.com/office/powerpoint/2010/main" val="1678620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5220652" y="684531"/>
            <a:ext cx="1620203" cy="14561820"/>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360046" y="684531"/>
            <a:ext cx="4700588" cy="14561820"/>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C9CE08B-0B19-4394-BD47-29E9DE0A7558}" type="datetimeFigureOut">
              <a:rPr kumimoji="1" lang="ja-JP" altLang="en-US" smtClean="0"/>
              <a:t>2014/7/16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820DC9D-A27A-415C-9093-68E6C6EF26F6}" type="slidenum">
              <a:rPr kumimoji="1" lang="ja-JP" altLang="en-US" smtClean="0"/>
              <a:t>‹#›</a:t>
            </a:fld>
            <a:endParaRPr kumimoji="1" lang="ja-JP" altLang="en-US"/>
          </a:p>
        </p:txBody>
      </p:sp>
    </p:spTree>
    <p:extLst>
      <p:ext uri="{BB962C8B-B14F-4D97-AF65-F5344CB8AC3E}">
        <p14:creationId xmlns:p14="http://schemas.microsoft.com/office/powerpoint/2010/main" val="2150871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C9CE08B-0B19-4394-BD47-29E9DE0A7558}" type="datetimeFigureOut">
              <a:rPr kumimoji="1" lang="ja-JP" altLang="en-US" smtClean="0"/>
              <a:t>2014/7/16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820DC9D-A27A-415C-9093-68E6C6EF26F6}" type="slidenum">
              <a:rPr kumimoji="1" lang="ja-JP" altLang="en-US" smtClean="0"/>
              <a:t>‹#›</a:t>
            </a:fld>
            <a:endParaRPr kumimoji="1" lang="ja-JP" altLang="en-US"/>
          </a:p>
        </p:txBody>
      </p:sp>
    </p:spTree>
    <p:extLst>
      <p:ext uri="{BB962C8B-B14F-4D97-AF65-F5344CB8AC3E}">
        <p14:creationId xmlns:p14="http://schemas.microsoft.com/office/powerpoint/2010/main" val="3557386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58429" y="8226214"/>
            <a:ext cx="8161020" cy="2542540"/>
          </a:xfrm>
        </p:spPr>
        <p:txBody>
          <a:bodyPr anchor="t"/>
          <a:lstStyle>
            <a:lvl1pPr algn="l">
              <a:defRPr sz="56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58429" y="5425866"/>
            <a:ext cx="8161020" cy="2800349"/>
          </a:xfrm>
        </p:spPr>
        <p:txBody>
          <a:bodyPr anchor="b"/>
          <a:lstStyle>
            <a:lvl1pPr marL="0" indent="0">
              <a:buNone/>
              <a:defRPr sz="2800">
                <a:solidFill>
                  <a:schemeClr val="tx1">
                    <a:tint val="75000"/>
                  </a:schemeClr>
                </a:solidFill>
              </a:defRPr>
            </a:lvl1pPr>
            <a:lvl2pPr marL="640080" indent="0">
              <a:buNone/>
              <a:defRPr sz="2500">
                <a:solidFill>
                  <a:schemeClr val="tx1">
                    <a:tint val="75000"/>
                  </a:schemeClr>
                </a:solidFill>
              </a:defRPr>
            </a:lvl2pPr>
            <a:lvl3pPr marL="1280160" indent="0">
              <a:buNone/>
              <a:defRPr sz="2200">
                <a:solidFill>
                  <a:schemeClr val="tx1">
                    <a:tint val="75000"/>
                  </a:schemeClr>
                </a:solidFill>
              </a:defRPr>
            </a:lvl3pPr>
            <a:lvl4pPr marL="1920240" indent="0">
              <a:buNone/>
              <a:defRPr sz="2000">
                <a:solidFill>
                  <a:schemeClr val="tx1">
                    <a:tint val="75000"/>
                  </a:schemeClr>
                </a:solidFill>
              </a:defRPr>
            </a:lvl4pPr>
            <a:lvl5pPr marL="2560320" indent="0">
              <a:buNone/>
              <a:defRPr sz="2000">
                <a:solidFill>
                  <a:schemeClr val="tx1">
                    <a:tint val="75000"/>
                  </a:schemeClr>
                </a:solidFill>
              </a:defRPr>
            </a:lvl5pPr>
            <a:lvl6pPr marL="3200400" indent="0">
              <a:buNone/>
              <a:defRPr sz="2000">
                <a:solidFill>
                  <a:schemeClr val="tx1">
                    <a:tint val="75000"/>
                  </a:schemeClr>
                </a:solidFill>
              </a:defRPr>
            </a:lvl6pPr>
            <a:lvl7pPr marL="3840480" indent="0">
              <a:buNone/>
              <a:defRPr sz="2000">
                <a:solidFill>
                  <a:schemeClr val="tx1">
                    <a:tint val="75000"/>
                  </a:schemeClr>
                </a:solidFill>
              </a:defRPr>
            </a:lvl7pPr>
            <a:lvl8pPr marL="4480560" indent="0">
              <a:buNone/>
              <a:defRPr sz="2000">
                <a:solidFill>
                  <a:schemeClr val="tx1">
                    <a:tint val="75000"/>
                  </a:schemeClr>
                </a:solidFill>
              </a:defRPr>
            </a:lvl8pPr>
            <a:lvl9pPr marL="5120640" indent="0">
              <a:buNone/>
              <a:defRPr sz="20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C9CE08B-0B19-4394-BD47-29E9DE0A7558}" type="datetimeFigureOut">
              <a:rPr kumimoji="1" lang="ja-JP" altLang="en-US" smtClean="0"/>
              <a:t>2014/7/16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820DC9D-A27A-415C-9093-68E6C6EF26F6}" type="slidenum">
              <a:rPr kumimoji="1" lang="ja-JP" altLang="en-US" smtClean="0"/>
              <a:t>‹#›</a:t>
            </a:fld>
            <a:endParaRPr kumimoji="1" lang="ja-JP" altLang="en-US"/>
          </a:p>
        </p:txBody>
      </p:sp>
    </p:spTree>
    <p:extLst>
      <p:ext uri="{BB962C8B-B14F-4D97-AF65-F5344CB8AC3E}">
        <p14:creationId xmlns:p14="http://schemas.microsoft.com/office/powerpoint/2010/main" val="938784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360046" y="3982721"/>
            <a:ext cx="3160395" cy="11263631"/>
          </a:xfrm>
        </p:spPr>
        <p:txBody>
          <a:bodyPr/>
          <a:lstStyle>
            <a:lvl1pPr>
              <a:defRPr sz="3900"/>
            </a:lvl1pPr>
            <a:lvl2pPr>
              <a:defRPr sz="3400"/>
            </a:lvl2pPr>
            <a:lvl3pPr>
              <a:defRPr sz="2800"/>
            </a:lvl3pPr>
            <a:lvl4pPr>
              <a:defRPr sz="2500"/>
            </a:lvl4pPr>
            <a:lvl5pPr>
              <a:defRPr sz="2500"/>
            </a:lvl5pPr>
            <a:lvl6pPr>
              <a:defRPr sz="2500"/>
            </a:lvl6pPr>
            <a:lvl7pPr>
              <a:defRPr sz="2500"/>
            </a:lvl7pPr>
            <a:lvl8pPr>
              <a:defRPr sz="2500"/>
            </a:lvl8pPr>
            <a:lvl9pPr>
              <a:defRPr sz="25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3680461" y="3982721"/>
            <a:ext cx="3160395" cy="11263631"/>
          </a:xfrm>
        </p:spPr>
        <p:txBody>
          <a:bodyPr/>
          <a:lstStyle>
            <a:lvl1pPr>
              <a:defRPr sz="3900"/>
            </a:lvl1pPr>
            <a:lvl2pPr>
              <a:defRPr sz="3400"/>
            </a:lvl2pPr>
            <a:lvl3pPr>
              <a:defRPr sz="2800"/>
            </a:lvl3pPr>
            <a:lvl4pPr>
              <a:defRPr sz="2500"/>
            </a:lvl4pPr>
            <a:lvl5pPr>
              <a:defRPr sz="2500"/>
            </a:lvl5pPr>
            <a:lvl6pPr>
              <a:defRPr sz="2500"/>
            </a:lvl6pPr>
            <a:lvl7pPr>
              <a:defRPr sz="2500"/>
            </a:lvl7pPr>
            <a:lvl8pPr>
              <a:defRPr sz="2500"/>
            </a:lvl8pPr>
            <a:lvl9pPr>
              <a:defRPr sz="25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C9CE08B-0B19-4394-BD47-29E9DE0A7558}" type="datetimeFigureOut">
              <a:rPr kumimoji="1" lang="ja-JP" altLang="en-US" smtClean="0"/>
              <a:t>2014/7/16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820DC9D-A27A-415C-9093-68E6C6EF26F6}" type="slidenum">
              <a:rPr kumimoji="1" lang="ja-JP" altLang="en-US" smtClean="0"/>
              <a:t>‹#›</a:t>
            </a:fld>
            <a:endParaRPr kumimoji="1" lang="ja-JP" altLang="en-US"/>
          </a:p>
        </p:txBody>
      </p:sp>
    </p:spTree>
    <p:extLst>
      <p:ext uri="{BB962C8B-B14F-4D97-AF65-F5344CB8AC3E}">
        <p14:creationId xmlns:p14="http://schemas.microsoft.com/office/powerpoint/2010/main" val="4149966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80060" y="512658"/>
            <a:ext cx="8641080" cy="2133600"/>
          </a:xfrm>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80061" y="2865544"/>
            <a:ext cx="4242197" cy="1194222"/>
          </a:xfrm>
        </p:spPr>
        <p:txBody>
          <a:bodyPr anchor="b"/>
          <a:lstStyle>
            <a:lvl1pPr marL="0" indent="0">
              <a:buNone/>
              <a:defRPr sz="3400" b="1"/>
            </a:lvl1pPr>
            <a:lvl2pPr marL="640080" indent="0">
              <a:buNone/>
              <a:defRPr sz="2800" b="1"/>
            </a:lvl2pPr>
            <a:lvl3pPr marL="1280160" indent="0">
              <a:buNone/>
              <a:defRPr sz="2500" b="1"/>
            </a:lvl3pPr>
            <a:lvl4pPr marL="1920240" indent="0">
              <a:buNone/>
              <a:defRPr sz="2200" b="1"/>
            </a:lvl4pPr>
            <a:lvl5pPr marL="2560320" indent="0">
              <a:buNone/>
              <a:defRPr sz="2200" b="1"/>
            </a:lvl5pPr>
            <a:lvl6pPr marL="3200400" indent="0">
              <a:buNone/>
              <a:defRPr sz="2200" b="1"/>
            </a:lvl6pPr>
            <a:lvl7pPr marL="3840480" indent="0">
              <a:buNone/>
              <a:defRPr sz="2200" b="1"/>
            </a:lvl7pPr>
            <a:lvl8pPr marL="4480560" indent="0">
              <a:buNone/>
              <a:defRPr sz="2200" b="1"/>
            </a:lvl8pPr>
            <a:lvl9pPr marL="5120640" indent="0">
              <a:buNone/>
              <a:defRPr sz="22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80061" y="4059766"/>
            <a:ext cx="4242197" cy="7375738"/>
          </a:xfrm>
        </p:spPr>
        <p:txBody>
          <a:bodyPr/>
          <a:lstStyle>
            <a:lvl1pPr>
              <a:defRPr sz="3400"/>
            </a:lvl1pPr>
            <a:lvl2pPr>
              <a:defRPr sz="2800"/>
            </a:lvl2pPr>
            <a:lvl3pPr>
              <a:defRPr sz="2500"/>
            </a:lvl3pPr>
            <a:lvl4pPr>
              <a:defRPr sz="2200"/>
            </a:lvl4pPr>
            <a:lvl5pPr>
              <a:defRPr sz="2200"/>
            </a:lvl5pPr>
            <a:lvl6pPr>
              <a:defRPr sz="2200"/>
            </a:lvl6pPr>
            <a:lvl7pPr>
              <a:defRPr sz="2200"/>
            </a:lvl7pPr>
            <a:lvl8pPr>
              <a:defRPr sz="2200"/>
            </a:lvl8pPr>
            <a:lvl9pPr>
              <a:defRPr sz="22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877278" y="2865544"/>
            <a:ext cx="4243863" cy="1194222"/>
          </a:xfrm>
        </p:spPr>
        <p:txBody>
          <a:bodyPr anchor="b"/>
          <a:lstStyle>
            <a:lvl1pPr marL="0" indent="0">
              <a:buNone/>
              <a:defRPr sz="3400" b="1"/>
            </a:lvl1pPr>
            <a:lvl2pPr marL="640080" indent="0">
              <a:buNone/>
              <a:defRPr sz="2800" b="1"/>
            </a:lvl2pPr>
            <a:lvl3pPr marL="1280160" indent="0">
              <a:buNone/>
              <a:defRPr sz="2500" b="1"/>
            </a:lvl3pPr>
            <a:lvl4pPr marL="1920240" indent="0">
              <a:buNone/>
              <a:defRPr sz="2200" b="1"/>
            </a:lvl4pPr>
            <a:lvl5pPr marL="2560320" indent="0">
              <a:buNone/>
              <a:defRPr sz="2200" b="1"/>
            </a:lvl5pPr>
            <a:lvl6pPr marL="3200400" indent="0">
              <a:buNone/>
              <a:defRPr sz="2200" b="1"/>
            </a:lvl6pPr>
            <a:lvl7pPr marL="3840480" indent="0">
              <a:buNone/>
              <a:defRPr sz="2200" b="1"/>
            </a:lvl7pPr>
            <a:lvl8pPr marL="4480560" indent="0">
              <a:buNone/>
              <a:defRPr sz="2200" b="1"/>
            </a:lvl8pPr>
            <a:lvl9pPr marL="5120640" indent="0">
              <a:buNone/>
              <a:defRPr sz="22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877278" y="4059766"/>
            <a:ext cx="4243863" cy="7375738"/>
          </a:xfrm>
        </p:spPr>
        <p:txBody>
          <a:bodyPr/>
          <a:lstStyle>
            <a:lvl1pPr>
              <a:defRPr sz="3400"/>
            </a:lvl1pPr>
            <a:lvl2pPr>
              <a:defRPr sz="2800"/>
            </a:lvl2pPr>
            <a:lvl3pPr>
              <a:defRPr sz="2500"/>
            </a:lvl3pPr>
            <a:lvl4pPr>
              <a:defRPr sz="2200"/>
            </a:lvl4pPr>
            <a:lvl5pPr>
              <a:defRPr sz="2200"/>
            </a:lvl5pPr>
            <a:lvl6pPr>
              <a:defRPr sz="2200"/>
            </a:lvl6pPr>
            <a:lvl7pPr>
              <a:defRPr sz="2200"/>
            </a:lvl7pPr>
            <a:lvl8pPr>
              <a:defRPr sz="2200"/>
            </a:lvl8pPr>
            <a:lvl9pPr>
              <a:defRPr sz="22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9C9CE08B-0B19-4394-BD47-29E9DE0A7558}" type="datetimeFigureOut">
              <a:rPr kumimoji="1" lang="ja-JP" altLang="en-US" smtClean="0"/>
              <a:t>2014/7/16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C820DC9D-A27A-415C-9093-68E6C6EF26F6}" type="slidenum">
              <a:rPr kumimoji="1" lang="ja-JP" altLang="en-US" smtClean="0"/>
              <a:t>‹#›</a:t>
            </a:fld>
            <a:endParaRPr kumimoji="1" lang="ja-JP" altLang="en-US"/>
          </a:p>
        </p:txBody>
      </p:sp>
    </p:spTree>
    <p:extLst>
      <p:ext uri="{BB962C8B-B14F-4D97-AF65-F5344CB8AC3E}">
        <p14:creationId xmlns:p14="http://schemas.microsoft.com/office/powerpoint/2010/main" val="1501528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C9CE08B-0B19-4394-BD47-29E9DE0A7558}" type="datetimeFigureOut">
              <a:rPr kumimoji="1" lang="ja-JP" altLang="en-US" smtClean="0"/>
              <a:t>2014/7/16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820DC9D-A27A-415C-9093-68E6C6EF26F6}" type="slidenum">
              <a:rPr kumimoji="1" lang="ja-JP" altLang="en-US" smtClean="0"/>
              <a:t>‹#›</a:t>
            </a:fld>
            <a:endParaRPr kumimoji="1" lang="ja-JP" altLang="en-US"/>
          </a:p>
        </p:txBody>
      </p:sp>
    </p:spTree>
    <p:extLst>
      <p:ext uri="{BB962C8B-B14F-4D97-AF65-F5344CB8AC3E}">
        <p14:creationId xmlns:p14="http://schemas.microsoft.com/office/powerpoint/2010/main" val="4258352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C9CE08B-0B19-4394-BD47-29E9DE0A7558}" type="datetimeFigureOut">
              <a:rPr kumimoji="1" lang="ja-JP" altLang="en-US" smtClean="0"/>
              <a:t>2014/7/16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820DC9D-A27A-415C-9093-68E6C6EF26F6}" type="slidenum">
              <a:rPr kumimoji="1" lang="ja-JP" altLang="en-US" smtClean="0"/>
              <a:t>‹#›</a:t>
            </a:fld>
            <a:endParaRPr kumimoji="1" lang="ja-JP" altLang="en-US"/>
          </a:p>
        </p:txBody>
      </p:sp>
    </p:spTree>
    <p:extLst>
      <p:ext uri="{BB962C8B-B14F-4D97-AF65-F5344CB8AC3E}">
        <p14:creationId xmlns:p14="http://schemas.microsoft.com/office/powerpoint/2010/main" val="781649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80061" y="509694"/>
            <a:ext cx="3158729" cy="2169160"/>
          </a:xfrm>
        </p:spPr>
        <p:txBody>
          <a:bodyPr anchor="b"/>
          <a:lstStyle>
            <a:lvl1pPr algn="l">
              <a:defRPr sz="28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753803" y="509695"/>
            <a:ext cx="5367338" cy="10925811"/>
          </a:xfrm>
        </p:spPr>
        <p:txBody>
          <a:bodyPr/>
          <a:lstStyle>
            <a:lvl1pPr>
              <a:defRPr sz="4500"/>
            </a:lvl1pPr>
            <a:lvl2pPr>
              <a:defRPr sz="3900"/>
            </a:lvl2pPr>
            <a:lvl3pPr>
              <a:defRPr sz="3400"/>
            </a:lvl3pPr>
            <a:lvl4pPr>
              <a:defRPr sz="2800"/>
            </a:lvl4pPr>
            <a:lvl5pPr>
              <a:defRPr sz="2800"/>
            </a:lvl5pPr>
            <a:lvl6pPr>
              <a:defRPr sz="2800"/>
            </a:lvl6pPr>
            <a:lvl7pPr>
              <a:defRPr sz="2800"/>
            </a:lvl7pPr>
            <a:lvl8pPr>
              <a:defRPr sz="2800"/>
            </a:lvl8pPr>
            <a:lvl9pPr>
              <a:defRPr sz="2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80061" y="2678855"/>
            <a:ext cx="3158729" cy="8756651"/>
          </a:xfrm>
        </p:spPr>
        <p:txBody>
          <a:bodyPr/>
          <a:lstStyle>
            <a:lvl1pPr marL="0" indent="0">
              <a:buNone/>
              <a:defRPr sz="2000"/>
            </a:lvl1pPr>
            <a:lvl2pPr marL="640080" indent="0">
              <a:buNone/>
              <a:defRPr sz="1700"/>
            </a:lvl2pPr>
            <a:lvl3pPr marL="1280160" indent="0">
              <a:buNone/>
              <a:defRPr sz="1400"/>
            </a:lvl3pPr>
            <a:lvl4pPr marL="1920240" indent="0">
              <a:buNone/>
              <a:defRPr sz="1300"/>
            </a:lvl4pPr>
            <a:lvl5pPr marL="2560320" indent="0">
              <a:buNone/>
              <a:defRPr sz="1300"/>
            </a:lvl5pPr>
            <a:lvl6pPr marL="3200400" indent="0">
              <a:buNone/>
              <a:defRPr sz="1300"/>
            </a:lvl6pPr>
            <a:lvl7pPr marL="3840480" indent="0">
              <a:buNone/>
              <a:defRPr sz="1300"/>
            </a:lvl7pPr>
            <a:lvl8pPr marL="4480560" indent="0">
              <a:buNone/>
              <a:defRPr sz="1300"/>
            </a:lvl8pPr>
            <a:lvl9pPr marL="5120640" indent="0">
              <a:buNone/>
              <a:defRPr sz="13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C9CE08B-0B19-4394-BD47-29E9DE0A7558}" type="datetimeFigureOut">
              <a:rPr kumimoji="1" lang="ja-JP" altLang="en-US" smtClean="0"/>
              <a:t>2014/7/16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820DC9D-A27A-415C-9093-68E6C6EF26F6}" type="slidenum">
              <a:rPr kumimoji="1" lang="ja-JP" altLang="en-US" smtClean="0"/>
              <a:t>‹#›</a:t>
            </a:fld>
            <a:endParaRPr kumimoji="1" lang="ja-JP" altLang="en-US"/>
          </a:p>
        </p:txBody>
      </p:sp>
    </p:spTree>
    <p:extLst>
      <p:ext uri="{BB962C8B-B14F-4D97-AF65-F5344CB8AC3E}">
        <p14:creationId xmlns:p14="http://schemas.microsoft.com/office/powerpoint/2010/main" val="1099766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881902" y="8961121"/>
            <a:ext cx="5760720" cy="1057911"/>
          </a:xfrm>
        </p:spPr>
        <p:txBody>
          <a:bodyPr anchor="b"/>
          <a:lstStyle>
            <a:lvl1pPr algn="l">
              <a:defRPr sz="28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881902" y="1143846"/>
            <a:ext cx="5760720" cy="7680960"/>
          </a:xfrm>
        </p:spPr>
        <p:txBody>
          <a:bodyPr/>
          <a:lstStyle>
            <a:lvl1pPr marL="0" indent="0">
              <a:buNone/>
              <a:defRPr sz="4500"/>
            </a:lvl1pPr>
            <a:lvl2pPr marL="640080" indent="0">
              <a:buNone/>
              <a:defRPr sz="3900"/>
            </a:lvl2pPr>
            <a:lvl3pPr marL="1280160" indent="0">
              <a:buNone/>
              <a:defRPr sz="340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endParaRPr kumimoji="1" lang="ja-JP" altLang="en-US"/>
          </a:p>
        </p:txBody>
      </p:sp>
      <p:sp>
        <p:nvSpPr>
          <p:cNvPr id="4" name="テキスト プレースホルダー 3"/>
          <p:cNvSpPr>
            <a:spLocks noGrp="1"/>
          </p:cNvSpPr>
          <p:nvPr>
            <p:ph type="body" sz="half" idx="2"/>
          </p:nvPr>
        </p:nvSpPr>
        <p:spPr>
          <a:xfrm>
            <a:off x="1881902" y="10019032"/>
            <a:ext cx="5760720" cy="1502409"/>
          </a:xfrm>
        </p:spPr>
        <p:txBody>
          <a:bodyPr/>
          <a:lstStyle>
            <a:lvl1pPr marL="0" indent="0">
              <a:buNone/>
              <a:defRPr sz="2000"/>
            </a:lvl1pPr>
            <a:lvl2pPr marL="640080" indent="0">
              <a:buNone/>
              <a:defRPr sz="1700"/>
            </a:lvl2pPr>
            <a:lvl3pPr marL="1280160" indent="0">
              <a:buNone/>
              <a:defRPr sz="1400"/>
            </a:lvl3pPr>
            <a:lvl4pPr marL="1920240" indent="0">
              <a:buNone/>
              <a:defRPr sz="1300"/>
            </a:lvl4pPr>
            <a:lvl5pPr marL="2560320" indent="0">
              <a:buNone/>
              <a:defRPr sz="1300"/>
            </a:lvl5pPr>
            <a:lvl6pPr marL="3200400" indent="0">
              <a:buNone/>
              <a:defRPr sz="1300"/>
            </a:lvl6pPr>
            <a:lvl7pPr marL="3840480" indent="0">
              <a:buNone/>
              <a:defRPr sz="1300"/>
            </a:lvl7pPr>
            <a:lvl8pPr marL="4480560" indent="0">
              <a:buNone/>
              <a:defRPr sz="1300"/>
            </a:lvl8pPr>
            <a:lvl9pPr marL="5120640" indent="0">
              <a:buNone/>
              <a:defRPr sz="13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C9CE08B-0B19-4394-BD47-29E9DE0A7558}" type="datetimeFigureOut">
              <a:rPr kumimoji="1" lang="ja-JP" altLang="en-US" smtClean="0"/>
              <a:t>2014/7/16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820DC9D-A27A-415C-9093-68E6C6EF26F6}" type="slidenum">
              <a:rPr kumimoji="1" lang="ja-JP" altLang="en-US" smtClean="0"/>
              <a:t>‹#›</a:t>
            </a:fld>
            <a:endParaRPr kumimoji="1" lang="ja-JP" altLang="en-US"/>
          </a:p>
        </p:txBody>
      </p:sp>
    </p:spTree>
    <p:extLst>
      <p:ext uri="{BB962C8B-B14F-4D97-AF65-F5344CB8AC3E}">
        <p14:creationId xmlns:p14="http://schemas.microsoft.com/office/powerpoint/2010/main" val="4233926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80060" y="512658"/>
            <a:ext cx="8641080" cy="2133600"/>
          </a:xfrm>
          <a:prstGeom prst="rect">
            <a:avLst/>
          </a:prstGeom>
        </p:spPr>
        <p:txBody>
          <a:bodyPr vert="horz" lIns="128016" tIns="64008" rIns="128016" bIns="64008"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80060" y="2987042"/>
            <a:ext cx="8641080" cy="8448464"/>
          </a:xfrm>
          <a:prstGeom prst="rect">
            <a:avLst/>
          </a:prstGeom>
        </p:spPr>
        <p:txBody>
          <a:bodyPr vert="horz" lIns="128016" tIns="64008" rIns="128016" bIns="64008"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80060" y="11865188"/>
            <a:ext cx="2240280" cy="681566"/>
          </a:xfrm>
          <a:prstGeom prst="rect">
            <a:avLst/>
          </a:prstGeom>
        </p:spPr>
        <p:txBody>
          <a:bodyPr vert="horz" lIns="128016" tIns="64008" rIns="128016" bIns="64008" rtlCol="0" anchor="ctr"/>
          <a:lstStyle>
            <a:lvl1pPr algn="l">
              <a:defRPr sz="1700">
                <a:solidFill>
                  <a:schemeClr val="tx1">
                    <a:tint val="75000"/>
                  </a:schemeClr>
                </a:solidFill>
              </a:defRPr>
            </a:lvl1pPr>
          </a:lstStyle>
          <a:p>
            <a:fld id="{9C9CE08B-0B19-4394-BD47-29E9DE0A7558}" type="datetimeFigureOut">
              <a:rPr kumimoji="1" lang="ja-JP" altLang="en-US" smtClean="0"/>
              <a:t>2014/7/16</a:t>
            </a:fld>
            <a:endParaRPr kumimoji="1" lang="ja-JP" altLang="en-US"/>
          </a:p>
        </p:txBody>
      </p:sp>
      <p:sp>
        <p:nvSpPr>
          <p:cNvPr id="5" name="フッター プレースホルダー 4"/>
          <p:cNvSpPr>
            <a:spLocks noGrp="1"/>
          </p:cNvSpPr>
          <p:nvPr>
            <p:ph type="ftr" sz="quarter" idx="3"/>
          </p:nvPr>
        </p:nvSpPr>
        <p:spPr>
          <a:xfrm>
            <a:off x="3280410" y="11865188"/>
            <a:ext cx="3040380" cy="681566"/>
          </a:xfrm>
          <a:prstGeom prst="rect">
            <a:avLst/>
          </a:prstGeom>
        </p:spPr>
        <p:txBody>
          <a:bodyPr vert="horz" lIns="128016" tIns="64008" rIns="128016" bIns="64008" rtlCol="0" anchor="ctr"/>
          <a:lstStyle>
            <a:lvl1pPr algn="ctr">
              <a:defRPr sz="17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880860" y="11865188"/>
            <a:ext cx="2240280" cy="681566"/>
          </a:xfrm>
          <a:prstGeom prst="rect">
            <a:avLst/>
          </a:prstGeom>
        </p:spPr>
        <p:txBody>
          <a:bodyPr vert="horz" lIns="128016" tIns="64008" rIns="128016" bIns="64008" rtlCol="0" anchor="ctr"/>
          <a:lstStyle>
            <a:lvl1pPr algn="r">
              <a:defRPr sz="1700">
                <a:solidFill>
                  <a:schemeClr val="tx1">
                    <a:tint val="75000"/>
                  </a:schemeClr>
                </a:solidFill>
              </a:defRPr>
            </a:lvl1pPr>
          </a:lstStyle>
          <a:p>
            <a:fld id="{C820DC9D-A27A-415C-9093-68E6C6EF26F6}" type="slidenum">
              <a:rPr kumimoji="1" lang="ja-JP" altLang="en-US" smtClean="0"/>
              <a:t>‹#›</a:t>
            </a:fld>
            <a:endParaRPr kumimoji="1" lang="ja-JP" altLang="en-US"/>
          </a:p>
        </p:txBody>
      </p:sp>
    </p:spTree>
    <p:extLst>
      <p:ext uri="{BB962C8B-B14F-4D97-AF65-F5344CB8AC3E}">
        <p14:creationId xmlns:p14="http://schemas.microsoft.com/office/powerpoint/2010/main" val="3236174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280160" rtl="0" eaLnBrk="1" latinLnBrk="0" hangingPunct="1">
        <a:spcBef>
          <a:spcPct val="0"/>
        </a:spcBef>
        <a:buNone/>
        <a:defRPr kumimoji="1" sz="6200" kern="1200">
          <a:solidFill>
            <a:schemeClr val="tx1"/>
          </a:solidFill>
          <a:latin typeface="+mj-lt"/>
          <a:ea typeface="+mj-ea"/>
          <a:cs typeface="+mj-cs"/>
        </a:defRPr>
      </a:lvl1pPr>
    </p:titleStyle>
    <p:bodyStyle>
      <a:lvl1pPr marL="480060" indent="-480060" algn="l" defTabSz="1280160" rtl="0" eaLnBrk="1" latinLnBrk="0" hangingPunct="1">
        <a:spcBef>
          <a:spcPct val="20000"/>
        </a:spcBef>
        <a:buFont typeface="Arial" panose="020B0604020202020204" pitchFamily="34" charset="0"/>
        <a:buChar char="•"/>
        <a:defRPr kumimoji="1" sz="4500" kern="1200">
          <a:solidFill>
            <a:schemeClr val="tx1"/>
          </a:solidFill>
          <a:latin typeface="+mn-lt"/>
          <a:ea typeface="+mn-ea"/>
          <a:cs typeface="+mn-cs"/>
        </a:defRPr>
      </a:lvl1pPr>
      <a:lvl2pPr marL="1040130" indent="-400050" algn="l" defTabSz="1280160" rtl="0" eaLnBrk="1" latinLnBrk="0" hangingPunct="1">
        <a:spcBef>
          <a:spcPct val="20000"/>
        </a:spcBef>
        <a:buFont typeface="Arial" panose="020B0604020202020204" pitchFamily="34" charset="0"/>
        <a:buChar char="–"/>
        <a:defRPr kumimoji="1" sz="3900" kern="1200">
          <a:solidFill>
            <a:schemeClr val="tx1"/>
          </a:solidFill>
          <a:latin typeface="+mn-lt"/>
          <a:ea typeface="+mn-ea"/>
          <a:cs typeface="+mn-cs"/>
        </a:defRPr>
      </a:lvl2pPr>
      <a:lvl3pPr marL="1600200" indent="-320040" algn="l" defTabSz="1280160" rtl="0" eaLnBrk="1" latinLnBrk="0" hangingPunct="1">
        <a:spcBef>
          <a:spcPct val="20000"/>
        </a:spcBef>
        <a:buFont typeface="Arial" panose="020B0604020202020204" pitchFamily="34" charset="0"/>
        <a:buChar char="•"/>
        <a:defRPr kumimoji="1" sz="3400" kern="1200">
          <a:solidFill>
            <a:schemeClr val="tx1"/>
          </a:solidFill>
          <a:latin typeface="+mn-lt"/>
          <a:ea typeface="+mn-ea"/>
          <a:cs typeface="+mn-cs"/>
        </a:defRPr>
      </a:lvl3pPr>
      <a:lvl4pPr marL="2240280" indent="-320040" algn="l" defTabSz="128016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4pPr>
      <a:lvl5pPr marL="2880360" indent="-320040" algn="l" defTabSz="128016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5pPr>
      <a:lvl6pPr marL="3520440" indent="-320040" algn="l" defTabSz="128016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6pPr>
      <a:lvl7pPr marL="4160520" indent="-320040" algn="l" defTabSz="128016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7pPr>
      <a:lvl8pPr marL="4800600" indent="-320040" algn="l" defTabSz="128016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8pPr>
      <a:lvl9pPr marL="5440680" indent="-320040" algn="l" defTabSz="128016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9pPr>
    </p:bodyStyle>
    <p:otherStyle>
      <a:defPPr>
        <a:defRPr lang="ja-JP"/>
      </a:defPPr>
      <a:lvl1pPr marL="0" algn="l" defTabSz="1280160" rtl="0" eaLnBrk="1" latinLnBrk="0" hangingPunct="1">
        <a:defRPr kumimoji="1" sz="2500" kern="1200">
          <a:solidFill>
            <a:schemeClr val="tx1"/>
          </a:solidFill>
          <a:latin typeface="+mn-lt"/>
          <a:ea typeface="+mn-ea"/>
          <a:cs typeface="+mn-cs"/>
        </a:defRPr>
      </a:lvl1pPr>
      <a:lvl2pPr marL="640080" algn="l" defTabSz="1280160" rtl="0" eaLnBrk="1" latinLnBrk="0" hangingPunct="1">
        <a:defRPr kumimoji="1" sz="2500" kern="1200">
          <a:solidFill>
            <a:schemeClr val="tx1"/>
          </a:solidFill>
          <a:latin typeface="+mn-lt"/>
          <a:ea typeface="+mn-ea"/>
          <a:cs typeface="+mn-cs"/>
        </a:defRPr>
      </a:lvl2pPr>
      <a:lvl3pPr marL="1280160" algn="l" defTabSz="1280160" rtl="0" eaLnBrk="1" latinLnBrk="0" hangingPunct="1">
        <a:defRPr kumimoji="1" sz="2500" kern="1200">
          <a:solidFill>
            <a:schemeClr val="tx1"/>
          </a:solidFill>
          <a:latin typeface="+mn-lt"/>
          <a:ea typeface="+mn-ea"/>
          <a:cs typeface="+mn-cs"/>
        </a:defRPr>
      </a:lvl3pPr>
      <a:lvl4pPr marL="1920240" algn="l" defTabSz="1280160" rtl="0" eaLnBrk="1" latinLnBrk="0" hangingPunct="1">
        <a:defRPr kumimoji="1" sz="2500" kern="1200">
          <a:solidFill>
            <a:schemeClr val="tx1"/>
          </a:solidFill>
          <a:latin typeface="+mn-lt"/>
          <a:ea typeface="+mn-ea"/>
          <a:cs typeface="+mn-cs"/>
        </a:defRPr>
      </a:lvl4pPr>
      <a:lvl5pPr marL="2560320" algn="l" defTabSz="1280160" rtl="0" eaLnBrk="1" latinLnBrk="0" hangingPunct="1">
        <a:defRPr kumimoji="1" sz="2500" kern="1200">
          <a:solidFill>
            <a:schemeClr val="tx1"/>
          </a:solidFill>
          <a:latin typeface="+mn-lt"/>
          <a:ea typeface="+mn-ea"/>
          <a:cs typeface="+mn-cs"/>
        </a:defRPr>
      </a:lvl5pPr>
      <a:lvl6pPr marL="3200400" algn="l" defTabSz="1280160" rtl="0" eaLnBrk="1" latinLnBrk="0" hangingPunct="1">
        <a:defRPr kumimoji="1" sz="2500" kern="1200">
          <a:solidFill>
            <a:schemeClr val="tx1"/>
          </a:solidFill>
          <a:latin typeface="+mn-lt"/>
          <a:ea typeface="+mn-ea"/>
          <a:cs typeface="+mn-cs"/>
        </a:defRPr>
      </a:lvl6pPr>
      <a:lvl7pPr marL="3840480" algn="l" defTabSz="1280160" rtl="0" eaLnBrk="1" latinLnBrk="0" hangingPunct="1">
        <a:defRPr kumimoji="1" sz="2500" kern="1200">
          <a:solidFill>
            <a:schemeClr val="tx1"/>
          </a:solidFill>
          <a:latin typeface="+mn-lt"/>
          <a:ea typeface="+mn-ea"/>
          <a:cs typeface="+mn-cs"/>
        </a:defRPr>
      </a:lvl7pPr>
      <a:lvl8pPr marL="4480560" algn="l" defTabSz="1280160" rtl="0" eaLnBrk="1" latinLnBrk="0" hangingPunct="1">
        <a:defRPr kumimoji="1" sz="2500" kern="1200">
          <a:solidFill>
            <a:schemeClr val="tx1"/>
          </a:solidFill>
          <a:latin typeface="+mn-lt"/>
          <a:ea typeface="+mn-ea"/>
          <a:cs typeface="+mn-cs"/>
        </a:defRPr>
      </a:lvl8pPr>
      <a:lvl9pPr marL="5120640" algn="l" defTabSz="1280160" rtl="0" eaLnBrk="1" latinLnBrk="0" hangingPunct="1">
        <a:defRPr kumimoji="1" sz="2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image" Target="../media/image42.jpeg"/><Relationship Id="rId1" Type="http://schemas.openxmlformats.org/officeDocument/2006/relationships/slideLayout" Target="../slideLayouts/slideLayout1.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1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27.jpeg"/><Relationship Id="rId4" Type="http://schemas.openxmlformats.org/officeDocument/2006/relationships/image" Target="../media/image3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descr="\\Filesrv01\share\02制作\ディレクター\★素材集\gf1940295008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269" r="1431" b="57758"/>
          <a:stretch/>
        </p:blipFill>
        <p:spPr bwMode="auto">
          <a:xfrm>
            <a:off x="1344613" y="1055736"/>
            <a:ext cx="6911975" cy="116758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哲司\Pictures\ストレッチ鍼灸イトー整骨院\DSC0826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785" t="20030" r="15241" b="-20030"/>
          <a:stretch/>
        </p:blipFill>
        <p:spPr bwMode="auto">
          <a:xfrm>
            <a:off x="4305257" y="490520"/>
            <a:ext cx="4039978" cy="4069195"/>
          </a:xfrm>
          <a:prstGeom prst="ellipse">
            <a:avLst/>
          </a:prstGeom>
          <a:ln w="57150">
            <a:solidFill>
              <a:srgbClr val="B8957A"/>
            </a:solidFill>
          </a:ln>
          <a:effectLst/>
          <a:extLst>
            <a:ext uri="{909E8E84-426E-40DD-AFC4-6F175D3DCCD1}">
              <a14:hiddenFill xmlns:a14="http://schemas.microsoft.com/office/drawing/2010/main">
                <a:solidFill>
                  <a:srgbClr val="FFFFFF"/>
                </a:solidFill>
              </a14:hiddenFill>
            </a:ext>
          </a:extLst>
        </p:spPr>
      </p:pic>
      <p:sp>
        <p:nvSpPr>
          <p:cNvPr id="12" name="正方形/長方形 11"/>
          <p:cNvSpPr/>
          <p:nvPr/>
        </p:nvSpPr>
        <p:spPr>
          <a:xfrm>
            <a:off x="4018129" y="2223319"/>
            <a:ext cx="4327106" cy="2596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2" descr="\\Filesrv01\share\01営業部\【顧客情報】\ストレッチ鍼灸イトー整骨院\新規\下層\20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4" t="28789" b="17715"/>
          <a:stretch/>
        </p:blipFill>
        <p:spPr bwMode="auto">
          <a:xfrm>
            <a:off x="3579549" y="3001315"/>
            <a:ext cx="4677040" cy="167124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Filesrv01\share\01営業部\【顧客情報】\ストレッチ鍼灸イトー整骨院\新規\カンプ修正0702\12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0293" t="8649" r="27260" b="30409"/>
          <a:stretch/>
        </p:blipFill>
        <p:spPr bwMode="auto">
          <a:xfrm>
            <a:off x="6563441" y="10864591"/>
            <a:ext cx="1584000" cy="1516356"/>
          </a:xfrm>
          <a:prstGeom prst="ellipse">
            <a:avLst/>
          </a:prstGeom>
          <a:ln w="38100">
            <a:solidFill>
              <a:schemeClr val="bg1">
                <a:lumMod val="85000"/>
              </a:schemeClr>
            </a:solidFill>
          </a:ln>
          <a:effectLst/>
          <a:extLst>
            <a:ext uri="{909E8E84-426E-40DD-AFC4-6F175D3DCCD1}">
              <a14:hiddenFill xmlns:a14="http://schemas.microsoft.com/office/drawing/2010/main">
                <a:solidFill>
                  <a:srgbClr val="FFFFFF"/>
                </a:solidFill>
              </a14:hiddenFill>
            </a:ext>
          </a:extLst>
        </p:spPr>
      </p:pic>
      <p:pic>
        <p:nvPicPr>
          <p:cNvPr id="1027" name="Picture 3" descr="\\Filesrv01\share\01営業部\【顧客情報】\ストレッチ鍼灸イトー整骨院\新規\カンプ修正0702\146.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502" r="12988"/>
          <a:stretch/>
        </p:blipFill>
        <p:spPr bwMode="auto">
          <a:xfrm>
            <a:off x="3667844" y="8822424"/>
            <a:ext cx="1584000" cy="1497771"/>
          </a:xfrm>
          <a:prstGeom prst="ellipse">
            <a:avLst/>
          </a:prstGeom>
          <a:ln w="38100">
            <a:solidFill>
              <a:schemeClr val="bg1">
                <a:lumMod val="85000"/>
              </a:schemeClr>
            </a:solidFill>
          </a:ln>
          <a:effectLst/>
          <a:extLst>
            <a:ext uri="{909E8E84-426E-40DD-AFC4-6F175D3DCCD1}">
              <a14:hiddenFill xmlns:a14="http://schemas.microsoft.com/office/drawing/2010/main">
                <a:solidFill>
                  <a:srgbClr val="FFFFFF"/>
                </a:solidFill>
              </a14:hiddenFill>
            </a:ext>
          </a:extLst>
        </p:spPr>
      </p:pic>
      <p:pic>
        <p:nvPicPr>
          <p:cNvPr id="1028" name="Picture 4" descr="\\Filesrv01\share\01営業部\【顧客情報】\ストレッチ鍼灸イトー整骨院\新規\カンプ修正0702\208.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356" r="10463"/>
          <a:stretch/>
        </p:blipFill>
        <p:spPr bwMode="auto">
          <a:xfrm>
            <a:off x="6601366" y="6900681"/>
            <a:ext cx="1584000" cy="1504808"/>
          </a:xfrm>
          <a:prstGeom prst="ellipse">
            <a:avLst/>
          </a:prstGeom>
          <a:ln w="38100">
            <a:solidFill>
              <a:schemeClr val="bg1">
                <a:lumMod val="85000"/>
              </a:schemeClr>
            </a:solidFill>
          </a:ln>
          <a:effectLst/>
          <a:extLst>
            <a:ext uri="{909E8E84-426E-40DD-AFC4-6F175D3DCCD1}">
              <a14:hiddenFill xmlns:a14="http://schemas.microsoft.com/office/drawing/2010/main">
                <a:solidFill>
                  <a:srgbClr val="FFFFFF"/>
                </a:solidFill>
              </a14:hiddenFill>
            </a:ext>
          </a:extLst>
        </p:spPr>
      </p:pic>
      <p:pic>
        <p:nvPicPr>
          <p:cNvPr id="24" name="Picture 5" descr="\\Filesrv01\share\01営業部\【顧客情報】\ストレッチ鍼灸イトー整骨院\新規\カンプ修正0702\214.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7245" r="12129"/>
          <a:stretch/>
        </p:blipFill>
        <p:spPr bwMode="auto">
          <a:xfrm>
            <a:off x="3618664" y="4856841"/>
            <a:ext cx="1643381" cy="1551361"/>
          </a:xfrm>
          <a:prstGeom prst="ellipse">
            <a:avLst/>
          </a:prstGeom>
          <a:ln w="38100">
            <a:solidFill>
              <a:schemeClr val="bg1">
                <a:lumMod val="85000"/>
              </a:schemeClr>
            </a:solidFill>
          </a:ln>
          <a:effectLst/>
          <a:extLst>
            <a:ext uri="{909E8E84-426E-40DD-AFC4-6F175D3DCCD1}">
              <a14:hiddenFill xmlns:a14="http://schemas.microsoft.com/office/drawing/2010/main">
                <a:solidFill>
                  <a:srgbClr val="FFFFFF"/>
                </a:solidFill>
              </a14:hiddenFill>
            </a:ext>
          </a:extLst>
        </p:spPr>
      </p:pic>
      <p:sp>
        <p:nvSpPr>
          <p:cNvPr id="83" name="正方形/長方形 82"/>
          <p:cNvSpPr/>
          <p:nvPr/>
        </p:nvSpPr>
        <p:spPr>
          <a:xfrm>
            <a:off x="3994550" y="507705"/>
            <a:ext cx="4327106" cy="548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p:cNvSpPr txBox="1"/>
          <p:nvPr/>
        </p:nvSpPr>
        <p:spPr>
          <a:xfrm>
            <a:off x="1688962" y="1493350"/>
            <a:ext cx="1569660" cy="369332"/>
          </a:xfrm>
          <a:prstGeom prst="rect">
            <a:avLst/>
          </a:prstGeom>
          <a:noFill/>
        </p:spPr>
        <p:txBody>
          <a:bodyPr wrap="none" rtlCol="0">
            <a:spAutoFit/>
          </a:bodyPr>
          <a:lstStyle/>
          <a:p>
            <a:r>
              <a:rPr lang="ja-JP" altLang="en-US" sz="1800" dirty="0">
                <a:solidFill>
                  <a:srgbClr val="553E2D"/>
                </a:solidFill>
                <a:effectLst>
                  <a:glow rad="215900">
                    <a:schemeClr val="bg1">
                      <a:alpha val="93000"/>
                    </a:schemeClr>
                  </a:glow>
                  <a:outerShdw blurRad="38100" dist="38100" dir="2700000" algn="tl">
                    <a:srgbClr val="000000">
                      <a:alpha val="43137"/>
                    </a:srgbClr>
                  </a:outerShdw>
                </a:effectLst>
                <a:latin typeface="小塚ゴシック Pro B" pitchFamily="34" charset="-128"/>
                <a:ea typeface="小塚ゴシック Pro B" pitchFamily="34" charset="-128"/>
              </a:rPr>
              <a:t>当院のご案内</a:t>
            </a:r>
            <a:endParaRPr kumimoji="1" lang="ja-JP" altLang="en-US" sz="1800" dirty="0">
              <a:solidFill>
                <a:srgbClr val="553E2D"/>
              </a:solidFill>
              <a:effectLst>
                <a:glow rad="215900">
                  <a:schemeClr val="bg1">
                    <a:alpha val="93000"/>
                  </a:schemeClr>
                </a:glow>
                <a:outerShdw blurRad="38100" dist="38100" dir="2700000" algn="tl">
                  <a:srgbClr val="000000">
                    <a:alpha val="43137"/>
                  </a:srgbClr>
                </a:outerShdw>
              </a:effectLst>
              <a:latin typeface="小塚ゴシック Pro B" pitchFamily="34" charset="-128"/>
              <a:ea typeface="小塚ゴシック Pro B" pitchFamily="34" charset="-128"/>
            </a:endParaRPr>
          </a:p>
        </p:txBody>
      </p:sp>
      <p:sp>
        <p:nvSpPr>
          <p:cNvPr id="81" name="正方形/長方形 80"/>
          <p:cNvSpPr/>
          <p:nvPr/>
        </p:nvSpPr>
        <p:spPr>
          <a:xfrm>
            <a:off x="8256589" y="1055736"/>
            <a:ext cx="1344612" cy="2935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p:cNvCxnSpPr/>
          <p:nvPr/>
        </p:nvCxnSpPr>
        <p:spPr>
          <a:xfrm>
            <a:off x="3576638" y="2439349"/>
            <a:ext cx="4679950" cy="0"/>
          </a:xfrm>
          <a:prstGeom prst="line">
            <a:avLst/>
          </a:prstGeom>
          <a:ln w="19050">
            <a:solidFill>
              <a:srgbClr val="90BD16"/>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3576638" y="2878204"/>
            <a:ext cx="4679950" cy="0"/>
          </a:xfrm>
          <a:prstGeom prst="line">
            <a:avLst/>
          </a:prstGeom>
          <a:ln w="9525">
            <a:solidFill>
              <a:srgbClr val="E4E6DF"/>
            </a:solidFill>
            <a:prstDash val="sysDot"/>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3579548" y="2453959"/>
            <a:ext cx="4677041" cy="388568"/>
          </a:xfrm>
          <a:prstGeom prst="rect">
            <a:avLst/>
          </a:prstGeom>
          <a:noFill/>
        </p:spPr>
        <p:txBody>
          <a:bodyPr wrap="square" lIns="0" rtlCol="0">
            <a:spAutoFit/>
          </a:bodyPr>
          <a:lstStyle/>
          <a:p>
            <a:pPr>
              <a:lnSpc>
                <a:spcPct val="150000"/>
              </a:lnSpc>
            </a:pPr>
            <a:r>
              <a:rPr lang="ja-JP" altLang="en-US" sz="1400" b="1" dirty="0">
                <a:solidFill>
                  <a:srgbClr val="553E2D"/>
                </a:solidFill>
                <a:latin typeface="メイリオ" panose="020B0604030504040204" pitchFamily="50" charset="-128"/>
                <a:ea typeface="メイリオ" panose="020B0604030504040204" pitchFamily="50" charset="-128"/>
              </a:rPr>
              <a:t>ストレッチ鍼灸イトー整骨院の</a:t>
            </a:r>
            <a:r>
              <a:rPr lang="en-US" altLang="ja-JP" sz="1400" b="1" dirty="0">
                <a:solidFill>
                  <a:srgbClr val="553E2D"/>
                </a:solidFill>
                <a:latin typeface="メイリオ" panose="020B0604030504040204" pitchFamily="50" charset="-128"/>
                <a:ea typeface="メイリオ" panose="020B0604030504040204" pitchFamily="50" charset="-128"/>
              </a:rPr>
              <a:t>4</a:t>
            </a:r>
            <a:r>
              <a:rPr lang="ja-JP" altLang="en-US" sz="1400" b="1" dirty="0" err="1">
                <a:solidFill>
                  <a:srgbClr val="553E2D"/>
                </a:solidFill>
                <a:latin typeface="メイリオ" panose="020B0604030504040204" pitchFamily="50" charset="-128"/>
                <a:ea typeface="メイリオ" panose="020B0604030504040204" pitchFamily="50" charset="-128"/>
              </a:rPr>
              <a:t>つの</a:t>
            </a:r>
            <a:r>
              <a:rPr lang="ja-JP" altLang="en-US" sz="1400" b="1" dirty="0">
                <a:solidFill>
                  <a:srgbClr val="553E2D"/>
                </a:solidFill>
                <a:latin typeface="メイリオ" panose="020B0604030504040204" pitchFamily="50" charset="-128"/>
                <a:ea typeface="メイリオ" panose="020B0604030504040204" pitchFamily="50" charset="-128"/>
              </a:rPr>
              <a:t>特長</a:t>
            </a:r>
          </a:p>
        </p:txBody>
      </p:sp>
      <p:sp>
        <p:nvSpPr>
          <p:cNvPr id="95" name="テキスト ボックス 94"/>
          <p:cNvSpPr txBox="1"/>
          <p:nvPr/>
        </p:nvSpPr>
        <p:spPr>
          <a:xfrm>
            <a:off x="5483496" y="4895684"/>
            <a:ext cx="2773092" cy="415498"/>
          </a:xfrm>
          <a:prstGeom prst="rect">
            <a:avLst/>
          </a:prstGeom>
          <a:noFill/>
        </p:spPr>
        <p:txBody>
          <a:bodyPr wrap="square" lIns="0" rtlCol="0">
            <a:spAutoFit/>
          </a:bodyPr>
          <a:lstStyle/>
          <a:p>
            <a:pPr>
              <a:lnSpc>
                <a:spcPct val="150000"/>
              </a:lnSpc>
            </a:pPr>
            <a:r>
              <a:rPr lang="ja-JP" altLang="en-US" sz="1400" b="1" dirty="0">
                <a:solidFill>
                  <a:srgbClr val="90BD16"/>
                </a:solidFill>
                <a:latin typeface="メイリオ" panose="020B0604030504040204" pitchFamily="50" charset="-128"/>
                <a:ea typeface="メイリオ" panose="020B0604030504040204" pitchFamily="50" charset="-128"/>
              </a:rPr>
              <a:t>開放感あふれる院内</a:t>
            </a:r>
          </a:p>
        </p:txBody>
      </p:sp>
      <p:sp>
        <p:nvSpPr>
          <p:cNvPr id="26" name="角丸四角形 25"/>
          <p:cNvSpPr/>
          <p:nvPr/>
        </p:nvSpPr>
        <p:spPr>
          <a:xfrm>
            <a:off x="7258150" y="6466584"/>
            <a:ext cx="998438" cy="224451"/>
          </a:xfrm>
          <a:prstGeom prst="roundRect">
            <a:avLst/>
          </a:prstGeom>
          <a:solidFill>
            <a:srgbClr val="F66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テキスト ボックス 104"/>
          <p:cNvSpPr txBox="1"/>
          <p:nvPr/>
        </p:nvSpPr>
        <p:spPr>
          <a:xfrm>
            <a:off x="7419975" y="6426844"/>
            <a:ext cx="836614" cy="282770"/>
          </a:xfrm>
          <a:prstGeom prst="rect">
            <a:avLst/>
          </a:prstGeom>
          <a:noFill/>
        </p:spPr>
        <p:txBody>
          <a:bodyPr wrap="square" lIns="72000" rIns="72000" rtlCol="0">
            <a:spAutoFit/>
          </a:bodyPr>
          <a:lstStyle/>
          <a:p>
            <a:pPr algn="ctr">
              <a:lnSpc>
                <a:spcPct val="150000"/>
              </a:lnSpc>
            </a:pPr>
            <a:r>
              <a:rPr kumimoji="1" lang="ja-JP" altLang="en-US" sz="900" b="1" dirty="0" smtClean="0">
                <a:solidFill>
                  <a:schemeClr val="bg1"/>
                </a:solidFill>
                <a:latin typeface="メイリオ" panose="020B0604030504040204" pitchFamily="50" charset="-128"/>
                <a:ea typeface="メイリオ" panose="020B0604030504040204" pitchFamily="50" charset="-128"/>
              </a:rPr>
              <a:t>院内の様子</a:t>
            </a:r>
            <a:endParaRPr kumimoji="1" lang="ja-JP" altLang="en-US" sz="900" b="1" dirty="0">
              <a:solidFill>
                <a:schemeClr val="bg1"/>
              </a:solidFill>
              <a:latin typeface="メイリオ" panose="020B0604030504040204" pitchFamily="50" charset="-128"/>
              <a:ea typeface="メイリオ" panose="020B0604030504040204" pitchFamily="50" charset="-128"/>
            </a:endParaRPr>
          </a:p>
        </p:txBody>
      </p:sp>
      <p:sp>
        <p:nvSpPr>
          <p:cNvPr id="114" name="テキスト ボックス 113"/>
          <p:cNvSpPr txBox="1"/>
          <p:nvPr/>
        </p:nvSpPr>
        <p:spPr>
          <a:xfrm>
            <a:off x="5379548" y="5313984"/>
            <a:ext cx="2877041" cy="1015663"/>
          </a:xfrm>
          <a:prstGeom prst="rect">
            <a:avLst/>
          </a:prstGeom>
          <a:noFill/>
        </p:spPr>
        <p:txBody>
          <a:bodyPr wrap="square" rtlCol="0">
            <a:spAutoFit/>
          </a:bodyPr>
          <a:lstStyle/>
          <a:p>
            <a:pPr>
              <a:lnSpc>
                <a:spcPct val="150000"/>
              </a:lnSpc>
            </a:pPr>
            <a:r>
              <a:rPr lang="ja-JP" altLang="en-US" sz="800" dirty="0" smtClean="0">
                <a:latin typeface="メイリオ" panose="020B0604030504040204" pitchFamily="50" charset="-128"/>
                <a:ea typeface="メイリオ" panose="020B0604030504040204" pitchFamily="50" charset="-128"/>
              </a:rPr>
              <a:t>広々とした清潔な院内で気持ち良く施術やストレッチを行って頂けます！床は特殊なクッション素材を採用し、全面</a:t>
            </a:r>
            <a:r>
              <a:rPr lang="ja-JP" altLang="en-US" sz="800" dirty="0">
                <a:latin typeface="メイリオ" panose="020B0604030504040204" pitchFamily="50" charset="-128"/>
                <a:ea typeface="メイリオ" panose="020B0604030504040204" pitchFamily="50" charset="-128"/>
              </a:rPr>
              <a:t>床</a:t>
            </a:r>
            <a:r>
              <a:rPr lang="ja-JP" altLang="en-US" sz="800" dirty="0" smtClean="0">
                <a:latin typeface="メイリオ" panose="020B0604030504040204" pitchFamily="50" charset="-128"/>
                <a:ea typeface="メイリオ" panose="020B0604030504040204" pitchFamily="50" charset="-128"/>
              </a:rPr>
              <a:t>暖房のため季節問わず、スリッパは</a:t>
            </a:r>
            <a:r>
              <a:rPr lang="ja-JP" altLang="en-US" sz="800" dirty="0" err="1" smtClean="0">
                <a:latin typeface="メイリオ" panose="020B0604030504040204" pitchFamily="50" charset="-128"/>
                <a:ea typeface="メイリオ" panose="020B0604030504040204" pitchFamily="50" charset="-128"/>
              </a:rPr>
              <a:t>無しで</a:t>
            </a:r>
            <a:r>
              <a:rPr lang="en-US" altLang="ja-JP" sz="800" dirty="0" smtClean="0">
                <a:latin typeface="メイリオ" panose="020B0604030504040204" pitchFamily="50" charset="-128"/>
                <a:ea typeface="メイリオ" panose="020B0604030504040204" pitchFamily="50" charset="-128"/>
              </a:rPr>
              <a:t>OK</a:t>
            </a:r>
            <a:r>
              <a:rPr lang="ja-JP" altLang="en-US" sz="800" dirty="0" smtClean="0">
                <a:latin typeface="メイリオ" panose="020B0604030504040204" pitchFamily="50" charset="-128"/>
                <a:ea typeface="メイリオ" panose="020B0604030504040204" pitchFamily="50" charset="-128"/>
              </a:rPr>
              <a:t>です。また、床暖房のため空調による乾燥の心配もなく、乾燥の気になる女性も安心して治療に専念できます。</a:t>
            </a:r>
            <a:endParaRPr lang="ja-JP" altLang="en-US" sz="800" dirty="0">
              <a:latin typeface="メイリオ" panose="020B0604030504040204" pitchFamily="50" charset="-128"/>
              <a:ea typeface="メイリオ" panose="020B0604030504040204" pitchFamily="50" charset="-128"/>
            </a:endParaRPr>
          </a:p>
        </p:txBody>
      </p:sp>
      <p:sp>
        <p:nvSpPr>
          <p:cNvPr id="36" name="二等辺三角形 35"/>
          <p:cNvSpPr/>
          <p:nvPr/>
        </p:nvSpPr>
        <p:spPr>
          <a:xfrm rot="5400000">
            <a:off x="7361398" y="6547146"/>
            <a:ext cx="69812" cy="601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テキスト ボックス 136"/>
          <p:cNvSpPr txBox="1"/>
          <p:nvPr/>
        </p:nvSpPr>
        <p:spPr>
          <a:xfrm>
            <a:off x="3570901" y="12538119"/>
            <a:ext cx="4685687" cy="276999"/>
          </a:xfrm>
          <a:prstGeom prst="rect">
            <a:avLst/>
          </a:prstGeom>
          <a:noFill/>
        </p:spPr>
        <p:txBody>
          <a:bodyPr wrap="square" rtlCol="0">
            <a:spAutoFit/>
          </a:bodyPr>
          <a:lstStyle/>
          <a:p>
            <a:pPr algn="ctr"/>
            <a:r>
              <a:rPr kumimoji="1" lang="en-US" altLang="ja-JP" sz="1200" spc="300" dirty="0" smtClean="0">
                <a:latin typeface="小塚ゴシック Pro B" pitchFamily="34" charset="-128"/>
                <a:ea typeface="小塚ゴシック Pro B" pitchFamily="34" charset="-128"/>
              </a:rPr>
              <a:t>【</a:t>
            </a:r>
            <a:r>
              <a:rPr kumimoji="1" lang="ja-JP" altLang="en-US" sz="1200" spc="300" dirty="0" smtClean="0">
                <a:latin typeface="小塚ゴシック Pro B" pitchFamily="34" charset="-128"/>
                <a:ea typeface="小塚ゴシック Pro B" pitchFamily="34" charset="-128"/>
              </a:rPr>
              <a:t>次のページに続きます</a:t>
            </a:r>
            <a:r>
              <a:rPr kumimoji="1" lang="en-US" altLang="ja-JP" sz="1200" spc="300" dirty="0" smtClean="0">
                <a:latin typeface="小塚ゴシック Pro B" pitchFamily="34" charset="-128"/>
                <a:ea typeface="小塚ゴシック Pro B" pitchFamily="34" charset="-128"/>
              </a:rPr>
              <a:t>】</a:t>
            </a:r>
            <a:endParaRPr kumimoji="1" lang="ja-JP" altLang="en-US" sz="1200" spc="300" dirty="0">
              <a:latin typeface="小塚ゴシック Pro B" pitchFamily="34" charset="-128"/>
              <a:ea typeface="小塚ゴシック Pro B" pitchFamily="34" charset="-128"/>
            </a:endParaRPr>
          </a:p>
        </p:txBody>
      </p:sp>
      <p:sp>
        <p:nvSpPr>
          <p:cNvPr id="87" name="テキスト ボックス 86"/>
          <p:cNvSpPr txBox="1"/>
          <p:nvPr/>
        </p:nvSpPr>
        <p:spPr>
          <a:xfrm>
            <a:off x="3674849" y="6938159"/>
            <a:ext cx="2773092" cy="388568"/>
          </a:xfrm>
          <a:prstGeom prst="rect">
            <a:avLst/>
          </a:prstGeom>
          <a:noFill/>
        </p:spPr>
        <p:txBody>
          <a:bodyPr wrap="square" lIns="0" rtlCol="0">
            <a:spAutoFit/>
          </a:bodyPr>
          <a:lstStyle/>
          <a:p>
            <a:pPr>
              <a:lnSpc>
                <a:spcPct val="150000"/>
              </a:lnSpc>
            </a:pPr>
            <a:r>
              <a:rPr lang="ja-JP" altLang="en-US" sz="1400" b="1" dirty="0">
                <a:solidFill>
                  <a:srgbClr val="90BD16"/>
                </a:solidFill>
                <a:latin typeface="メイリオ" panose="020B0604030504040204" pitchFamily="50" charset="-128"/>
                <a:ea typeface="メイリオ" panose="020B0604030504040204" pitchFamily="50" charset="-128"/>
              </a:rPr>
              <a:t>汗をかかないストレッチ</a:t>
            </a:r>
          </a:p>
        </p:txBody>
      </p:sp>
      <p:sp>
        <p:nvSpPr>
          <p:cNvPr id="88" name="角丸四角形 87"/>
          <p:cNvSpPr/>
          <p:nvPr/>
        </p:nvSpPr>
        <p:spPr>
          <a:xfrm>
            <a:off x="5362985" y="8405489"/>
            <a:ext cx="998438" cy="224451"/>
          </a:xfrm>
          <a:prstGeom prst="roundRect">
            <a:avLst/>
          </a:prstGeom>
          <a:solidFill>
            <a:srgbClr val="F66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p:cNvSpPr txBox="1"/>
          <p:nvPr/>
        </p:nvSpPr>
        <p:spPr>
          <a:xfrm>
            <a:off x="5425761" y="8365749"/>
            <a:ext cx="1022179" cy="300082"/>
          </a:xfrm>
          <a:prstGeom prst="rect">
            <a:avLst/>
          </a:prstGeom>
          <a:noFill/>
        </p:spPr>
        <p:txBody>
          <a:bodyPr wrap="square" lIns="72000" rIns="72000" rtlCol="0">
            <a:spAutoFit/>
          </a:bodyPr>
          <a:lstStyle/>
          <a:p>
            <a:pPr algn="ctr">
              <a:lnSpc>
                <a:spcPct val="150000"/>
              </a:lnSpc>
            </a:pPr>
            <a:r>
              <a:rPr lang="ja-JP" altLang="en-US" sz="900" b="1" dirty="0">
                <a:solidFill>
                  <a:schemeClr val="bg1"/>
                </a:solidFill>
                <a:latin typeface="メイリオ" panose="020B0604030504040204" pitchFamily="50" charset="-128"/>
                <a:ea typeface="メイリオ" panose="020B0604030504040204" pitchFamily="50" charset="-128"/>
              </a:rPr>
              <a:t>ホグレルとは？</a:t>
            </a:r>
          </a:p>
        </p:txBody>
      </p:sp>
      <p:sp>
        <p:nvSpPr>
          <p:cNvPr id="91" name="テキスト ボックス 90"/>
          <p:cNvSpPr txBox="1"/>
          <p:nvPr/>
        </p:nvSpPr>
        <p:spPr>
          <a:xfrm>
            <a:off x="3570901" y="7356459"/>
            <a:ext cx="2877041" cy="1015663"/>
          </a:xfrm>
          <a:prstGeom prst="rect">
            <a:avLst/>
          </a:prstGeom>
          <a:noFill/>
        </p:spPr>
        <p:txBody>
          <a:bodyPr wrap="square" rtlCol="0">
            <a:spAutoFit/>
          </a:bodyPr>
          <a:lstStyle/>
          <a:p>
            <a:pPr>
              <a:lnSpc>
                <a:spcPct val="150000"/>
              </a:lnSpc>
            </a:pPr>
            <a:r>
              <a:rPr lang="ja-JP" altLang="en-US" sz="800" dirty="0" smtClean="0">
                <a:latin typeface="メイリオ" panose="020B0604030504040204" pitchFamily="50" charset="-128"/>
                <a:ea typeface="メイリオ" panose="020B0604030504040204" pitchFamily="50" charset="-128"/>
              </a:rPr>
              <a:t>小学生から高齢者まで、誰もが笑顔になれる秘密は「柔軟性」の獲得！高齢者の方でも安心して行える</a:t>
            </a:r>
            <a:r>
              <a:rPr lang="ja-JP" altLang="en-US" sz="800" dirty="0">
                <a:latin typeface="メイリオ" panose="020B0604030504040204" pitchFamily="50" charset="-128"/>
                <a:ea typeface="メイリオ" panose="020B0604030504040204" pitchFamily="50" charset="-128"/>
              </a:rPr>
              <a:t>新感覚ストレッチマシン「ホグレル」を使った</a:t>
            </a:r>
            <a:r>
              <a:rPr lang="ja-JP" altLang="en-US" sz="800" dirty="0" smtClean="0">
                <a:latin typeface="メイリオ" panose="020B0604030504040204" pitchFamily="50" charset="-128"/>
                <a:ea typeface="メイリオ" panose="020B0604030504040204" pitchFamily="50" charset="-128"/>
              </a:rPr>
              <a:t>“汗をかかないストレッチ”で肩こりや腰痛、関節痛の改善やスポーツマンの方はパフォーマンスの向上が可能です。</a:t>
            </a:r>
            <a:endParaRPr lang="ja-JP" altLang="en-US" sz="800" dirty="0">
              <a:latin typeface="メイリオ" panose="020B0604030504040204" pitchFamily="50" charset="-128"/>
              <a:ea typeface="メイリオ" panose="020B0604030504040204" pitchFamily="50" charset="-128"/>
            </a:endParaRPr>
          </a:p>
        </p:txBody>
      </p:sp>
      <p:sp>
        <p:nvSpPr>
          <p:cNvPr id="92" name="二等辺三角形 91"/>
          <p:cNvSpPr/>
          <p:nvPr/>
        </p:nvSpPr>
        <p:spPr>
          <a:xfrm rot="5400000">
            <a:off x="5466233" y="8486051"/>
            <a:ext cx="69812" cy="601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p:cNvSpPr txBox="1"/>
          <p:nvPr/>
        </p:nvSpPr>
        <p:spPr>
          <a:xfrm>
            <a:off x="5483496" y="8880100"/>
            <a:ext cx="2773092" cy="388568"/>
          </a:xfrm>
          <a:prstGeom prst="rect">
            <a:avLst/>
          </a:prstGeom>
          <a:noFill/>
        </p:spPr>
        <p:txBody>
          <a:bodyPr wrap="square" lIns="0" rtlCol="0">
            <a:spAutoFit/>
          </a:bodyPr>
          <a:lstStyle/>
          <a:p>
            <a:pPr>
              <a:lnSpc>
                <a:spcPct val="150000"/>
              </a:lnSpc>
            </a:pPr>
            <a:r>
              <a:rPr lang="ja-JP" altLang="en-US" sz="1400" b="1" dirty="0">
                <a:solidFill>
                  <a:srgbClr val="90BD16"/>
                </a:solidFill>
                <a:latin typeface="メイリオ" panose="020B0604030504040204" pitchFamily="50" charset="-128"/>
                <a:ea typeface="メイリオ" panose="020B0604030504040204" pitchFamily="50" charset="-128"/>
              </a:rPr>
              <a:t>鍼灸院として</a:t>
            </a:r>
            <a:r>
              <a:rPr lang="en-US" altLang="ja-JP" sz="1400" b="1" dirty="0">
                <a:solidFill>
                  <a:srgbClr val="90BD16"/>
                </a:solidFill>
                <a:latin typeface="メイリオ" panose="020B0604030504040204" pitchFamily="50" charset="-128"/>
                <a:ea typeface="メイリオ" panose="020B0604030504040204" pitchFamily="50" charset="-128"/>
              </a:rPr>
              <a:t>20</a:t>
            </a:r>
            <a:r>
              <a:rPr lang="ja-JP" altLang="en-US" sz="1400" b="1" dirty="0">
                <a:solidFill>
                  <a:srgbClr val="90BD16"/>
                </a:solidFill>
                <a:latin typeface="メイリオ" panose="020B0604030504040204" pitchFamily="50" charset="-128"/>
                <a:ea typeface="メイリオ" panose="020B0604030504040204" pitchFamily="50" charset="-128"/>
              </a:rPr>
              <a:t>年の実績</a:t>
            </a:r>
          </a:p>
        </p:txBody>
      </p:sp>
      <p:sp>
        <p:nvSpPr>
          <p:cNvPr id="98" name="角丸四角形 97"/>
          <p:cNvSpPr/>
          <p:nvPr/>
        </p:nvSpPr>
        <p:spPr>
          <a:xfrm>
            <a:off x="7258150" y="10320195"/>
            <a:ext cx="998438" cy="224451"/>
          </a:xfrm>
          <a:prstGeom prst="roundRect">
            <a:avLst/>
          </a:prstGeom>
          <a:solidFill>
            <a:srgbClr val="F66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テキスト ボックス 98"/>
          <p:cNvSpPr txBox="1"/>
          <p:nvPr/>
        </p:nvSpPr>
        <p:spPr>
          <a:xfrm>
            <a:off x="7419975" y="10280455"/>
            <a:ext cx="836614" cy="282770"/>
          </a:xfrm>
          <a:prstGeom prst="rect">
            <a:avLst/>
          </a:prstGeom>
          <a:noFill/>
        </p:spPr>
        <p:txBody>
          <a:bodyPr wrap="square" lIns="72000" rIns="72000" rtlCol="0">
            <a:spAutoFit/>
          </a:bodyPr>
          <a:lstStyle/>
          <a:p>
            <a:pPr algn="ctr">
              <a:lnSpc>
                <a:spcPct val="150000"/>
              </a:lnSpc>
            </a:pPr>
            <a:r>
              <a:rPr lang="ja-JP" altLang="en-US" sz="900" b="1" dirty="0">
                <a:solidFill>
                  <a:schemeClr val="bg1"/>
                </a:solidFill>
                <a:latin typeface="メイリオ" panose="020B0604030504040204" pitchFamily="50" charset="-128"/>
                <a:ea typeface="メイリオ" panose="020B0604030504040204" pitchFamily="50" charset="-128"/>
              </a:rPr>
              <a:t>鍼・灸</a:t>
            </a:r>
          </a:p>
        </p:txBody>
      </p:sp>
      <p:sp>
        <p:nvSpPr>
          <p:cNvPr id="100" name="テキスト ボックス 99"/>
          <p:cNvSpPr txBox="1"/>
          <p:nvPr/>
        </p:nvSpPr>
        <p:spPr>
          <a:xfrm>
            <a:off x="5379548" y="9298400"/>
            <a:ext cx="2877041" cy="830997"/>
          </a:xfrm>
          <a:prstGeom prst="rect">
            <a:avLst/>
          </a:prstGeom>
          <a:noFill/>
        </p:spPr>
        <p:txBody>
          <a:bodyPr wrap="square" rtlCol="0">
            <a:spAutoFit/>
          </a:bodyPr>
          <a:lstStyle/>
          <a:p>
            <a:pPr>
              <a:lnSpc>
                <a:spcPct val="150000"/>
              </a:lnSpc>
            </a:pPr>
            <a:r>
              <a:rPr lang="ja-JP" altLang="en-US" sz="800" dirty="0" smtClean="0">
                <a:latin typeface="メイリオ" panose="020B0604030504040204" pitchFamily="50" charset="-128"/>
                <a:ea typeface="メイリオ" panose="020B0604030504040204" pitchFamily="50" charset="-128"/>
              </a:rPr>
              <a:t>漢方と並び、東洋医学を長く支えてきた鍼灸治療。イトーメディカルケアとして地域の皆様に約</a:t>
            </a:r>
            <a:r>
              <a:rPr lang="en-US" altLang="ja-JP" sz="800" dirty="0" smtClean="0">
                <a:latin typeface="メイリオ" panose="020B0604030504040204" pitchFamily="50" charset="-128"/>
                <a:ea typeface="メイリオ" panose="020B0604030504040204" pitchFamily="50" charset="-128"/>
              </a:rPr>
              <a:t>20</a:t>
            </a:r>
            <a:r>
              <a:rPr lang="ja-JP" altLang="en-US" sz="800" dirty="0" smtClean="0">
                <a:latin typeface="メイリオ" panose="020B0604030504040204" pitchFamily="50" charset="-128"/>
                <a:ea typeface="メイリオ" panose="020B0604030504040204" pitchFamily="50" charset="-128"/>
              </a:rPr>
              <a:t>年で多くの患者様に治療を行ってまいりました。いつまでも元気で動いていたい方のため、鍼灸は病気になる前に治す予防医学です。</a:t>
            </a:r>
            <a:endParaRPr lang="ja-JP" altLang="en-US" sz="800" dirty="0">
              <a:latin typeface="メイリオ" panose="020B0604030504040204" pitchFamily="50" charset="-128"/>
              <a:ea typeface="メイリオ" panose="020B0604030504040204" pitchFamily="50" charset="-128"/>
            </a:endParaRPr>
          </a:p>
        </p:txBody>
      </p:sp>
      <p:sp>
        <p:nvSpPr>
          <p:cNvPr id="101" name="二等辺三角形 100"/>
          <p:cNvSpPr/>
          <p:nvPr/>
        </p:nvSpPr>
        <p:spPr>
          <a:xfrm rot="5400000">
            <a:off x="7361398" y="10400757"/>
            <a:ext cx="69812" cy="601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ボックス 103"/>
          <p:cNvSpPr txBox="1"/>
          <p:nvPr/>
        </p:nvSpPr>
        <p:spPr>
          <a:xfrm>
            <a:off x="3674849" y="10775281"/>
            <a:ext cx="2773092" cy="388568"/>
          </a:xfrm>
          <a:prstGeom prst="rect">
            <a:avLst/>
          </a:prstGeom>
          <a:noFill/>
        </p:spPr>
        <p:txBody>
          <a:bodyPr wrap="square" lIns="0" rtlCol="0">
            <a:spAutoFit/>
          </a:bodyPr>
          <a:lstStyle/>
          <a:p>
            <a:pPr>
              <a:lnSpc>
                <a:spcPct val="150000"/>
              </a:lnSpc>
            </a:pPr>
            <a:r>
              <a:rPr lang="ja-JP" altLang="en-US" sz="1400" b="1" dirty="0">
                <a:solidFill>
                  <a:srgbClr val="90BD16"/>
                </a:solidFill>
                <a:latin typeface="メイリオ" panose="020B0604030504040204" pitchFamily="50" charset="-128"/>
                <a:ea typeface="メイリオ" panose="020B0604030504040204" pitchFamily="50" charset="-128"/>
              </a:rPr>
              <a:t>患者様主導の施術</a:t>
            </a:r>
          </a:p>
        </p:txBody>
      </p:sp>
      <p:sp>
        <p:nvSpPr>
          <p:cNvPr id="106" name="角丸四角形 105"/>
          <p:cNvSpPr/>
          <p:nvPr/>
        </p:nvSpPr>
        <p:spPr>
          <a:xfrm>
            <a:off x="5362985" y="12311112"/>
            <a:ext cx="998438" cy="224451"/>
          </a:xfrm>
          <a:prstGeom prst="roundRect">
            <a:avLst/>
          </a:prstGeom>
          <a:solidFill>
            <a:srgbClr val="F66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テキスト ボックス 106"/>
          <p:cNvSpPr txBox="1"/>
          <p:nvPr/>
        </p:nvSpPr>
        <p:spPr>
          <a:xfrm>
            <a:off x="5425761" y="12271372"/>
            <a:ext cx="1022179" cy="282770"/>
          </a:xfrm>
          <a:prstGeom prst="rect">
            <a:avLst/>
          </a:prstGeom>
          <a:noFill/>
        </p:spPr>
        <p:txBody>
          <a:bodyPr wrap="square" lIns="72000" rIns="72000" rtlCol="0">
            <a:spAutoFit/>
          </a:bodyPr>
          <a:lstStyle/>
          <a:p>
            <a:pPr algn="ctr">
              <a:lnSpc>
                <a:spcPct val="150000"/>
              </a:lnSpc>
            </a:pPr>
            <a:r>
              <a:rPr lang="ja-JP" altLang="en-US" sz="900" b="1" dirty="0" smtClean="0">
                <a:solidFill>
                  <a:schemeClr val="bg1"/>
                </a:solidFill>
                <a:latin typeface="メイリオ" panose="020B0604030504040204" pitchFamily="50" charset="-128"/>
                <a:ea typeface="メイリオ" panose="020B0604030504040204" pitchFamily="50" charset="-128"/>
              </a:rPr>
              <a:t>スタッフ紹介</a:t>
            </a:r>
            <a:endParaRPr lang="ja-JP" altLang="en-US" sz="900" b="1" dirty="0">
              <a:solidFill>
                <a:schemeClr val="bg1"/>
              </a:solidFill>
              <a:latin typeface="メイリオ" panose="020B0604030504040204" pitchFamily="50" charset="-128"/>
              <a:ea typeface="メイリオ" panose="020B0604030504040204" pitchFamily="50" charset="-128"/>
            </a:endParaRPr>
          </a:p>
        </p:txBody>
      </p:sp>
      <p:sp>
        <p:nvSpPr>
          <p:cNvPr id="108" name="テキスト ボックス 107"/>
          <p:cNvSpPr txBox="1"/>
          <p:nvPr/>
        </p:nvSpPr>
        <p:spPr>
          <a:xfrm>
            <a:off x="3570901" y="11193581"/>
            <a:ext cx="2877041" cy="1015663"/>
          </a:xfrm>
          <a:prstGeom prst="rect">
            <a:avLst/>
          </a:prstGeom>
          <a:noFill/>
        </p:spPr>
        <p:txBody>
          <a:bodyPr wrap="square" rtlCol="0">
            <a:spAutoFit/>
          </a:bodyPr>
          <a:lstStyle/>
          <a:p>
            <a:pPr>
              <a:lnSpc>
                <a:spcPct val="150000"/>
              </a:lnSpc>
            </a:pPr>
            <a:r>
              <a:rPr lang="ja-JP" altLang="en-US" sz="800" dirty="0" smtClean="0">
                <a:latin typeface="メイリオ" panose="020B0604030504040204" pitchFamily="50" charset="-128"/>
                <a:ea typeface="メイリオ" panose="020B0604030504040204" pitchFamily="50" charset="-128"/>
              </a:rPr>
              <a:t>当院では患者様主導の治療を心掛けています。スポーツトレーナーや柔道整復師がマンツーマンで一緒に治療に取り組みます。そうすることで、治療の効果を実感していただき、意欲的に取り組んで頂けています。またどんなお悩みにも親身にお答えさせて頂いております。</a:t>
            </a:r>
            <a:endParaRPr lang="ja-JP" altLang="en-US" sz="800" dirty="0">
              <a:latin typeface="メイリオ" panose="020B0604030504040204" pitchFamily="50" charset="-128"/>
              <a:ea typeface="メイリオ" panose="020B0604030504040204" pitchFamily="50" charset="-128"/>
            </a:endParaRPr>
          </a:p>
        </p:txBody>
      </p:sp>
      <p:sp>
        <p:nvSpPr>
          <p:cNvPr id="109" name="二等辺三角形 108"/>
          <p:cNvSpPr/>
          <p:nvPr/>
        </p:nvSpPr>
        <p:spPr>
          <a:xfrm rot="5400000">
            <a:off x="5466233" y="12391674"/>
            <a:ext cx="69812" cy="601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Picture 6" descr="C:\Users\哲司\Google ドライブ\案件管理\140530_ストレッチ鍼灸イトー整骨院\str.ito-chiryoin.com.jpg"/>
          <p:cNvPicPr>
            <a:picLocks noChangeAspect="1" noChangeArrowheads="1"/>
          </p:cNvPicPr>
          <p:nvPr/>
        </p:nvPicPr>
        <p:blipFill rotWithShape="1">
          <a:blip r:embed="rId9">
            <a:extLst>
              <a:ext uri="{28A0092B-C50C-407E-A947-70E740481C1C}">
                <a14:useLocalDpi xmlns:a14="http://schemas.microsoft.com/office/drawing/2010/main" val="0"/>
              </a:ext>
            </a:extLst>
          </a:blip>
          <a:srcRect l="8357" t="1" r="8329" b="94440"/>
          <a:stretch/>
        </p:blipFill>
        <p:spPr bwMode="auto">
          <a:xfrm>
            <a:off x="-3240" y="-28332"/>
            <a:ext cx="9604441" cy="999408"/>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14" y="774100"/>
            <a:ext cx="9602914" cy="240985"/>
          </a:xfrm>
          <a:prstGeom prst="rect">
            <a:avLst/>
          </a:prstGeom>
          <a:solidFill>
            <a:srgbClr val="00A61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90" name="テキスト ボックス 89"/>
          <p:cNvSpPr txBox="1"/>
          <p:nvPr/>
        </p:nvSpPr>
        <p:spPr>
          <a:xfrm>
            <a:off x="1344506" y="819820"/>
            <a:ext cx="4677041" cy="184666"/>
          </a:xfrm>
          <a:prstGeom prst="rect">
            <a:avLst/>
          </a:prstGeom>
          <a:noFill/>
        </p:spPr>
        <p:txBody>
          <a:bodyPr wrap="square" rtlCol="0">
            <a:spAutoFit/>
          </a:bodyPr>
          <a:lstStyle/>
          <a:p>
            <a:r>
              <a:rPr kumimoji="1" lang="ja-JP" altLang="en-US" sz="600" dirty="0" smtClean="0">
                <a:solidFill>
                  <a:schemeClr val="bg1"/>
                </a:solidFill>
                <a:latin typeface="メイリオ" panose="020B0604030504040204" pitchFamily="50" charset="-128"/>
                <a:ea typeface="メイリオ" panose="020B0604030504040204" pitchFamily="50" charset="-128"/>
              </a:rPr>
              <a:t>ホーム　</a:t>
            </a:r>
            <a:r>
              <a:rPr kumimoji="1" lang="en-US" altLang="ja-JP" sz="600" dirty="0" smtClean="0">
                <a:solidFill>
                  <a:schemeClr val="bg1"/>
                </a:solidFill>
                <a:latin typeface="メイリオ" panose="020B0604030504040204" pitchFamily="50" charset="-128"/>
                <a:ea typeface="メイリオ" panose="020B0604030504040204" pitchFamily="50" charset="-128"/>
              </a:rPr>
              <a:t>&gt;</a:t>
            </a:r>
            <a:r>
              <a:rPr kumimoji="1" lang="ja-JP" altLang="en-US" sz="600" dirty="0" smtClean="0">
                <a:solidFill>
                  <a:schemeClr val="bg1"/>
                </a:solidFill>
                <a:latin typeface="メイリオ" panose="020B0604030504040204" pitchFamily="50" charset="-128"/>
                <a:ea typeface="メイリオ" panose="020B0604030504040204" pitchFamily="50" charset="-128"/>
              </a:rPr>
              <a:t>　当院のご案内</a:t>
            </a:r>
            <a:endParaRPr kumimoji="1" lang="ja-JP" altLang="en-US" sz="600" dirty="0">
              <a:solidFill>
                <a:schemeClr val="bg1"/>
              </a:solidFill>
              <a:latin typeface="メイリオ" panose="020B0604030504040204" pitchFamily="50" charset="-128"/>
              <a:ea typeface="メイリオ" panose="020B0604030504040204" pitchFamily="50" charset="-128"/>
            </a:endParaRPr>
          </a:p>
        </p:txBody>
      </p:sp>
      <p:pic>
        <p:nvPicPr>
          <p:cNvPr id="113" name="Picture 6" descr="C:\Users\哲司\Google ドライブ\案件管理\140530_ストレッチ鍼灸イトー整骨院\str.ito-chiryoin.com.jpg"/>
          <p:cNvPicPr>
            <a:picLocks noChangeAspect="1" noChangeArrowheads="1"/>
          </p:cNvPicPr>
          <p:nvPr/>
        </p:nvPicPr>
        <p:blipFill rotWithShape="1">
          <a:blip r:embed="rId9">
            <a:extLst>
              <a:ext uri="{28A0092B-C50C-407E-A947-70E740481C1C}">
                <a14:useLocalDpi xmlns:a14="http://schemas.microsoft.com/office/drawing/2010/main" val="0"/>
              </a:ext>
            </a:extLst>
          </a:blip>
          <a:srcRect l="72750" t="2" r="19993" b="94767"/>
          <a:stretch/>
        </p:blipFill>
        <p:spPr bwMode="auto">
          <a:xfrm>
            <a:off x="7419975" y="-28332"/>
            <a:ext cx="836614" cy="940485"/>
          </a:xfrm>
          <a:prstGeom prst="rect">
            <a:avLst/>
          </a:prstGeom>
          <a:noFill/>
          <a:extLst>
            <a:ext uri="{909E8E84-426E-40DD-AFC4-6F175D3DCCD1}">
              <a14:hiddenFill xmlns:a14="http://schemas.microsoft.com/office/drawing/2010/main">
                <a:solidFill>
                  <a:srgbClr val="FFFFFF"/>
                </a:solidFill>
              </a14:hiddenFill>
            </a:ext>
          </a:extLst>
        </p:spPr>
      </p:pic>
      <p:sp>
        <p:nvSpPr>
          <p:cNvPr id="19" name="正方形/長方形 18"/>
          <p:cNvSpPr/>
          <p:nvPr/>
        </p:nvSpPr>
        <p:spPr>
          <a:xfrm>
            <a:off x="-1176230" y="3938772"/>
            <a:ext cx="936130" cy="406523"/>
          </a:xfrm>
          <a:prstGeom prst="rect">
            <a:avLst/>
          </a:prstGeom>
          <a:solidFill>
            <a:srgbClr val="90B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正方形/長方形 139"/>
          <p:cNvSpPr/>
          <p:nvPr/>
        </p:nvSpPr>
        <p:spPr>
          <a:xfrm>
            <a:off x="-1176230" y="4569209"/>
            <a:ext cx="936130" cy="406523"/>
          </a:xfrm>
          <a:prstGeom prst="rect">
            <a:avLst/>
          </a:prstGeom>
          <a:solidFill>
            <a:srgbClr val="00A6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p:cNvSpPr/>
          <p:nvPr/>
        </p:nvSpPr>
        <p:spPr>
          <a:xfrm>
            <a:off x="-1176230" y="5325910"/>
            <a:ext cx="936130" cy="406523"/>
          </a:xfrm>
          <a:prstGeom prst="rect">
            <a:avLst/>
          </a:prstGeom>
          <a:solidFill>
            <a:srgbClr val="F66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p:cNvSpPr/>
          <p:nvPr/>
        </p:nvSpPr>
        <p:spPr>
          <a:xfrm>
            <a:off x="-1176230" y="6734897"/>
            <a:ext cx="936130" cy="406523"/>
          </a:xfrm>
          <a:prstGeom prst="rect">
            <a:avLst/>
          </a:prstGeom>
          <a:solidFill>
            <a:srgbClr val="E4E6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p:cNvSpPr/>
          <p:nvPr/>
        </p:nvSpPr>
        <p:spPr>
          <a:xfrm>
            <a:off x="-1176230" y="6023035"/>
            <a:ext cx="936130" cy="406523"/>
          </a:xfrm>
          <a:prstGeom prst="rect">
            <a:avLst/>
          </a:prstGeom>
          <a:solidFill>
            <a:srgbClr val="553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9601201" y="2525117"/>
            <a:ext cx="816179" cy="3530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H2</a:t>
            </a:r>
            <a:endParaRPr kumimoji="1" lang="ja-JP" altLang="en-US" dirty="0"/>
          </a:p>
        </p:txBody>
      </p:sp>
      <p:sp>
        <p:nvSpPr>
          <p:cNvPr id="79" name="正方形/長方形 78"/>
          <p:cNvSpPr/>
          <p:nvPr/>
        </p:nvSpPr>
        <p:spPr>
          <a:xfrm>
            <a:off x="9601201" y="4926889"/>
            <a:ext cx="816179" cy="35308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err="1" smtClean="0"/>
              <a:t>Boid</a:t>
            </a:r>
            <a:endParaRPr kumimoji="1" lang="ja-JP" altLang="en-US" sz="2400" dirty="0"/>
          </a:p>
        </p:txBody>
      </p:sp>
      <p:sp>
        <p:nvSpPr>
          <p:cNvPr id="80" name="正方形/長方形 79"/>
          <p:cNvSpPr/>
          <p:nvPr/>
        </p:nvSpPr>
        <p:spPr>
          <a:xfrm>
            <a:off x="9601201" y="6426844"/>
            <a:ext cx="1824319" cy="35308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smtClean="0"/>
              <a:t>リンク先：</a:t>
            </a:r>
            <a:endParaRPr kumimoji="1" lang="en-US" altLang="ja-JP" sz="1050" dirty="0" smtClean="0"/>
          </a:p>
          <a:p>
            <a:pPr algn="ctr"/>
            <a:r>
              <a:rPr kumimoji="1" lang="ja-JP" altLang="en-US" sz="1050" dirty="0" smtClean="0"/>
              <a:t>同ページ内</a:t>
            </a:r>
            <a:r>
              <a:rPr kumimoji="1" lang="en-US" altLang="ja-JP" sz="1050" dirty="0" smtClean="0"/>
              <a:t>H2</a:t>
            </a:r>
            <a:r>
              <a:rPr kumimoji="1" lang="ja-JP" altLang="en-US" sz="1050" dirty="0" smtClean="0"/>
              <a:t>「院内の様子」</a:t>
            </a:r>
            <a:endParaRPr kumimoji="1" lang="ja-JP" altLang="en-US" sz="1050" dirty="0"/>
          </a:p>
        </p:txBody>
      </p:sp>
      <p:sp>
        <p:nvSpPr>
          <p:cNvPr id="82" name="正方形/長方形 81"/>
          <p:cNvSpPr/>
          <p:nvPr/>
        </p:nvSpPr>
        <p:spPr>
          <a:xfrm>
            <a:off x="9601201" y="8276853"/>
            <a:ext cx="2688439" cy="38897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smtClean="0"/>
              <a:t>リンク先：</a:t>
            </a:r>
            <a:endParaRPr kumimoji="1" lang="en-US" altLang="ja-JP" sz="700" dirty="0" smtClean="0"/>
          </a:p>
          <a:p>
            <a:pPr algn="ctr"/>
            <a:r>
              <a:rPr kumimoji="1" lang="ja-JP" altLang="en-US" sz="700" dirty="0" smtClean="0"/>
              <a:t>ストレッチページ内</a:t>
            </a:r>
            <a:r>
              <a:rPr kumimoji="1" lang="en-US" altLang="ja-JP" sz="700" dirty="0" smtClean="0"/>
              <a:t>H2</a:t>
            </a:r>
            <a:r>
              <a:rPr lang="ja-JP" altLang="en-US" sz="700" dirty="0"/>
              <a:t>「新感覚！ストレッチマシン「ホグレル</a:t>
            </a:r>
            <a:r>
              <a:rPr lang="ja-JP" altLang="en-US" sz="700" dirty="0" smtClean="0"/>
              <a:t>」</a:t>
            </a:r>
            <a:r>
              <a:rPr kumimoji="1" lang="ja-JP" altLang="en-US" sz="700" dirty="0" smtClean="0"/>
              <a:t>」</a:t>
            </a:r>
            <a:endParaRPr kumimoji="1" lang="ja-JP" altLang="en-US" sz="700" dirty="0"/>
          </a:p>
        </p:txBody>
      </p:sp>
      <p:sp>
        <p:nvSpPr>
          <p:cNvPr id="84" name="正方形/長方形 83"/>
          <p:cNvSpPr/>
          <p:nvPr/>
        </p:nvSpPr>
        <p:spPr>
          <a:xfrm>
            <a:off x="9601201" y="10237931"/>
            <a:ext cx="1032209" cy="38897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smtClean="0"/>
              <a:t>リンク先：</a:t>
            </a:r>
            <a:endParaRPr kumimoji="1" lang="en-US" altLang="ja-JP" sz="700" dirty="0" smtClean="0"/>
          </a:p>
          <a:p>
            <a:pPr algn="ctr"/>
            <a:r>
              <a:rPr lang="ja-JP" altLang="en-US" sz="700" dirty="0" smtClean="0"/>
              <a:t>鍼・灸</a:t>
            </a:r>
            <a:endParaRPr kumimoji="1" lang="en-US" altLang="ja-JP" sz="700" dirty="0" smtClean="0"/>
          </a:p>
        </p:txBody>
      </p:sp>
      <p:sp>
        <p:nvSpPr>
          <p:cNvPr id="85" name="正方形/長方形 84"/>
          <p:cNvSpPr/>
          <p:nvPr/>
        </p:nvSpPr>
        <p:spPr>
          <a:xfrm>
            <a:off x="9601201" y="12226210"/>
            <a:ext cx="1032209" cy="38897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00" dirty="0" smtClean="0"/>
              <a:t>リンク先：</a:t>
            </a:r>
            <a:endParaRPr kumimoji="1" lang="en-US" altLang="ja-JP" sz="700" dirty="0" smtClean="0"/>
          </a:p>
          <a:p>
            <a:pPr algn="ctr"/>
            <a:r>
              <a:rPr kumimoji="1" lang="ja-JP" altLang="en-US" sz="700" dirty="0" smtClean="0"/>
              <a:t>スタッフ紹介</a:t>
            </a:r>
            <a:endParaRPr kumimoji="1" lang="en-US" altLang="ja-JP" sz="700" dirty="0" smtClean="0"/>
          </a:p>
        </p:txBody>
      </p:sp>
      <p:sp>
        <p:nvSpPr>
          <p:cNvPr id="3" name="正方形/長方形 2"/>
          <p:cNvSpPr/>
          <p:nvPr/>
        </p:nvSpPr>
        <p:spPr>
          <a:xfrm>
            <a:off x="10417380" y="2439349"/>
            <a:ext cx="3240450" cy="56581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次のページから色ついてませんが</a:t>
            </a:r>
            <a:endParaRPr kumimoji="1" lang="en-US" altLang="ja-JP" sz="1400" dirty="0" smtClean="0"/>
          </a:p>
          <a:p>
            <a:pPr algn="ctr"/>
            <a:r>
              <a:rPr kumimoji="1" lang="ja-JP" altLang="en-US" sz="1400" dirty="0" smtClean="0"/>
              <a:t>このスライドの色味に合わせてください</a:t>
            </a:r>
            <a:endParaRPr kumimoji="1" lang="ja-JP" altLang="en-US" sz="1400" dirty="0"/>
          </a:p>
        </p:txBody>
      </p:sp>
      <p:pic>
        <p:nvPicPr>
          <p:cNvPr id="9" name="Picture 2" descr="C:\Users\哲司\Google ドライブ\案件管理\140530_ストレッチ鍼灸イトー整骨院\ストレッチ鍼灸イトー整骨院\新規\str-ito-chiryoin.com\str-ito-chiryoin.com+_under.jpg"/>
          <p:cNvPicPr>
            <a:picLocks noChangeAspect="1" noChangeArrowheads="1"/>
          </p:cNvPicPr>
          <p:nvPr/>
        </p:nvPicPr>
        <p:blipFill rotWithShape="1">
          <a:blip r:embed="rId10">
            <a:extLst>
              <a:ext uri="{28A0092B-C50C-407E-A947-70E740481C1C}">
                <a14:useLocalDpi xmlns:a14="http://schemas.microsoft.com/office/drawing/2010/main" val="0"/>
              </a:ext>
            </a:extLst>
          </a:blip>
          <a:srcRect l="8489" r="8517" b="80517"/>
          <a:stretch/>
        </p:blipFill>
        <p:spPr bwMode="auto">
          <a:xfrm>
            <a:off x="-3240" y="-68289"/>
            <a:ext cx="9604441" cy="25463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C:\Users\哲司\Google ドライブ\案件管理\140530_ストレッチ鍼灸イトー整骨院\ストレッチ鍼灸イトー整骨院\新規\str-ito-chiryoin.com\str-ito-chiryoin.com+_under.jpg"/>
          <p:cNvPicPr>
            <a:picLocks noChangeAspect="1" noChangeArrowheads="1"/>
          </p:cNvPicPr>
          <p:nvPr/>
        </p:nvPicPr>
        <p:blipFill rotWithShape="1">
          <a:blip r:embed="rId10">
            <a:extLst>
              <a:ext uri="{28A0092B-C50C-407E-A947-70E740481C1C}">
                <a14:useLocalDpi xmlns:a14="http://schemas.microsoft.com/office/drawing/2010/main" val="0"/>
              </a:ext>
            </a:extLst>
          </a:blip>
          <a:srcRect l="18943" t="19942" r="63015" b="36021"/>
          <a:stretch/>
        </p:blipFill>
        <p:spPr bwMode="auto">
          <a:xfrm>
            <a:off x="1206501" y="2478026"/>
            <a:ext cx="2087892" cy="5755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320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正方形/長方形 77"/>
          <p:cNvSpPr/>
          <p:nvPr/>
        </p:nvSpPr>
        <p:spPr>
          <a:xfrm>
            <a:off x="1328518" y="1044623"/>
            <a:ext cx="6928072" cy="117869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099" name="Picture 3" descr="C:\Users\哲司\Pictures\ストレッチ鍼灸イトー整骨院\ito\ito\205.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214" t="15181" r="17214" b="-15181"/>
          <a:stretch/>
        </p:blipFill>
        <p:spPr bwMode="auto">
          <a:xfrm>
            <a:off x="4388840" y="524222"/>
            <a:ext cx="3932816" cy="3998762"/>
          </a:xfrm>
          <a:prstGeom prst="ellipse">
            <a:avLst/>
          </a:prstGeom>
          <a:ln w="57150">
            <a:solidFill>
              <a:srgbClr val="B8957A"/>
            </a:solidFill>
          </a:ln>
          <a:effectLst/>
          <a:extLst>
            <a:ext uri="{909E8E84-426E-40DD-AFC4-6F175D3DCCD1}">
              <a14:hiddenFill xmlns:a14="http://schemas.microsoft.com/office/drawing/2010/main">
                <a:solidFill>
                  <a:srgbClr val="FFFFFF"/>
                </a:solidFill>
              </a14:hiddenFill>
            </a:ext>
          </a:extLst>
        </p:spPr>
      </p:pic>
      <p:sp>
        <p:nvSpPr>
          <p:cNvPr id="12" name="正方形/長方形 11"/>
          <p:cNvSpPr/>
          <p:nvPr/>
        </p:nvSpPr>
        <p:spPr>
          <a:xfrm>
            <a:off x="4018129" y="2223319"/>
            <a:ext cx="4327106" cy="2596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Picture 2" descr="C:\Users\哲司\Pictures\ストレッチ鍼灸イトー整骨院\ito\ito\19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1288" y="3500419"/>
            <a:ext cx="1800000" cy="1200092"/>
          </a:xfrm>
          <a:prstGeom prst="rect">
            <a:avLst/>
          </a:prstGeom>
          <a:noFill/>
          <a:extLst>
            <a:ext uri="{909E8E84-426E-40DD-AFC4-6F175D3DCCD1}">
              <a14:hiddenFill xmlns:a14="http://schemas.microsoft.com/office/drawing/2010/main">
                <a:solidFill>
                  <a:srgbClr val="FFFFFF"/>
                </a:solidFill>
              </a14:hiddenFill>
            </a:ext>
          </a:extLst>
        </p:spPr>
      </p:pic>
      <p:sp>
        <p:nvSpPr>
          <p:cNvPr id="83" name="正方形/長方形 82"/>
          <p:cNvSpPr/>
          <p:nvPr/>
        </p:nvSpPr>
        <p:spPr>
          <a:xfrm>
            <a:off x="3994550" y="507706"/>
            <a:ext cx="4327106" cy="536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p:cNvSpPr txBox="1"/>
          <p:nvPr/>
        </p:nvSpPr>
        <p:spPr>
          <a:xfrm>
            <a:off x="1688962" y="1493350"/>
            <a:ext cx="877163" cy="369332"/>
          </a:xfrm>
          <a:prstGeom prst="rect">
            <a:avLst/>
          </a:prstGeom>
          <a:noFill/>
        </p:spPr>
        <p:txBody>
          <a:bodyPr wrap="none" rtlCol="0">
            <a:spAutoFit/>
          </a:bodyPr>
          <a:lstStyle/>
          <a:p>
            <a:r>
              <a:rPr lang="ja-JP" altLang="en-US" sz="1800" dirty="0">
                <a:solidFill>
                  <a:schemeClr val="bg1"/>
                </a:solidFill>
                <a:latin typeface="小塚ゴシック Pro B" pitchFamily="34" charset="-128"/>
                <a:ea typeface="小塚ゴシック Pro B" pitchFamily="34" charset="-128"/>
              </a:rPr>
              <a:t>鍼・灸</a:t>
            </a:r>
            <a:endParaRPr kumimoji="1" lang="ja-JP" altLang="en-US" sz="1800" dirty="0">
              <a:solidFill>
                <a:schemeClr val="bg1"/>
              </a:solidFill>
              <a:latin typeface="小塚ゴシック Pro B" pitchFamily="34" charset="-128"/>
              <a:ea typeface="小塚ゴシック Pro B" pitchFamily="34" charset="-128"/>
            </a:endParaRPr>
          </a:p>
        </p:txBody>
      </p:sp>
      <p:sp>
        <p:nvSpPr>
          <p:cNvPr id="81" name="正方形/長方形 80"/>
          <p:cNvSpPr/>
          <p:nvPr/>
        </p:nvSpPr>
        <p:spPr>
          <a:xfrm>
            <a:off x="8256589" y="1055736"/>
            <a:ext cx="1344612" cy="2935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p:cNvCxnSpPr/>
          <p:nvPr/>
        </p:nvCxnSpPr>
        <p:spPr>
          <a:xfrm>
            <a:off x="3576638" y="2439349"/>
            <a:ext cx="467995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3576638" y="2878204"/>
            <a:ext cx="4679950"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3579548" y="2453959"/>
            <a:ext cx="4677041" cy="415498"/>
          </a:xfrm>
          <a:prstGeom prst="rect">
            <a:avLst/>
          </a:prstGeom>
          <a:noFill/>
        </p:spPr>
        <p:txBody>
          <a:bodyPr wrap="square" lIns="0" rtlCol="0">
            <a:spAutoFit/>
          </a:bodyPr>
          <a:lstStyle/>
          <a:p>
            <a:pPr>
              <a:lnSpc>
                <a:spcPct val="150000"/>
              </a:lnSpc>
            </a:pPr>
            <a:r>
              <a:rPr kumimoji="1" lang="ja-JP" altLang="en-US" sz="1400" b="1" dirty="0" smtClean="0">
                <a:latin typeface="メイリオ" panose="020B0604030504040204" pitchFamily="50" charset="-128"/>
                <a:ea typeface="メイリオ" panose="020B0604030504040204" pitchFamily="50" charset="-128"/>
              </a:rPr>
              <a:t>いつまでも元気に動きたい方のために鍼・灸治療を</a:t>
            </a:r>
            <a:endParaRPr kumimoji="1" lang="ja-JP" altLang="en-US" sz="1400" b="1" dirty="0">
              <a:latin typeface="メイリオ" panose="020B0604030504040204" pitchFamily="50" charset="-128"/>
              <a:ea typeface="メイリオ" panose="020B0604030504040204" pitchFamily="50" charset="-128"/>
            </a:endParaRPr>
          </a:p>
        </p:txBody>
      </p:sp>
      <p:sp>
        <p:nvSpPr>
          <p:cNvPr id="95" name="テキスト ボックス 94"/>
          <p:cNvSpPr txBox="1"/>
          <p:nvPr/>
        </p:nvSpPr>
        <p:spPr>
          <a:xfrm>
            <a:off x="3629644" y="6328790"/>
            <a:ext cx="4626946" cy="346249"/>
          </a:xfrm>
          <a:prstGeom prst="rect">
            <a:avLst/>
          </a:prstGeom>
          <a:noFill/>
        </p:spPr>
        <p:txBody>
          <a:bodyPr wrap="square" lIns="0" rtlCol="0">
            <a:spAutoFit/>
          </a:bodyPr>
          <a:lstStyle/>
          <a:p>
            <a:pPr>
              <a:lnSpc>
                <a:spcPct val="150000"/>
              </a:lnSpc>
            </a:pPr>
            <a:r>
              <a:rPr kumimoji="1" lang="ja-JP" altLang="en-US" sz="1200" b="1" dirty="0" smtClean="0">
                <a:latin typeface="メイリオ" panose="020B0604030504040204" pitchFamily="50" charset="-128"/>
                <a:ea typeface="メイリオ" panose="020B0604030504040204" pitchFamily="50" charset="-128"/>
              </a:rPr>
              <a:t>鍼の名前</a:t>
            </a:r>
            <a:endParaRPr kumimoji="1" lang="ja-JP" altLang="en-US" sz="1200" b="1" dirty="0">
              <a:latin typeface="メイリオ" panose="020B0604030504040204" pitchFamily="50" charset="-128"/>
              <a:ea typeface="メイリオ" panose="020B0604030504040204" pitchFamily="50" charset="-128"/>
            </a:endParaRPr>
          </a:p>
        </p:txBody>
      </p:sp>
      <p:cxnSp>
        <p:nvCxnSpPr>
          <p:cNvPr id="22" name="直線コネクタ 21"/>
          <p:cNvCxnSpPr/>
          <p:nvPr/>
        </p:nvCxnSpPr>
        <p:spPr>
          <a:xfrm>
            <a:off x="3570901" y="6432516"/>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3" name="テキスト ボックス 102"/>
          <p:cNvSpPr txBox="1"/>
          <p:nvPr/>
        </p:nvSpPr>
        <p:spPr>
          <a:xfrm>
            <a:off x="3570901" y="12532306"/>
            <a:ext cx="4685687" cy="276999"/>
          </a:xfrm>
          <a:prstGeom prst="rect">
            <a:avLst/>
          </a:prstGeom>
          <a:noFill/>
        </p:spPr>
        <p:txBody>
          <a:bodyPr wrap="square" rtlCol="0">
            <a:spAutoFit/>
          </a:bodyPr>
          <a:lstStyle/>
          <a:p>
            <a:pPr algn="ctr"/>
            <a:r>
              <a:rPr kumimoji="1" lang="en-US" altLang="ja-JP" sz="1200" spc="300" dirty="0" smtClean="0">
                <a:latin typeface="小塚ゴシック Pro B" pitchFamily="34" charset="-128"/>
                <a:ea typeface="小塚ゴシック Pro B" pitchFamily="34" charset="-128"/>
              </a:rPr>
              <a:t>【</a:t>
            </a:r>
            <a:r>
              <a:rPr kumimoji="1" lang="ja-JP" altLang="en-US" sz="1200" spc="300" dirty="0" smtClean="0">
                <a:latin typeface="小塚ゴシック Pro B" pitchFamily="34" charset="-128"/>
                <a:ea typeface="小塚ゴシック Pro B" pitchFamily="34" charset="-128"/>
              </a:rPr>
              <a:t>次のページに続きます</a:t>
            </a:r>
            <a:r>
              <a:rPr kumimoji="1" lang="en-US" altLang="ja-JP" sz="1200" spc="300" dirty="0" smtClean="0">
                <a:latin typeface="小塚ゴシック Pro B" pitchFamily="34" charset="-128"/>
                <a:ea typeface="小塚ゴシック Pro B" pitchFamily="34" charset="-128"/>
              </a:rPr>
              <a:t>】</a:t>
            </a:r>
            <a:endParaRPr kumimoji="1" lang="ja-JP" altLang="en-US" sz="1200" spc="300" dirty="0">
              <a:latin typeface="小塚ゴシック Pro B" pitchFamily="34" charset="-128"/>
              <a:ea typeface="小塚ゴシック Pro B" pitchFamily="34" charset="-128"/>
            </a:endParaRPr>
          </a:p>
        </p:txBody>
      </p:sp>
      <p:sp>
        <p:nvSpPr>
          <p:cNvPr id="4" name="正方形/長方形 3"/>
          <p:cNvSpPr/>
          <p:nvPr/>
        </p:nvSpPr>
        <p:spPr>
          <a:xfrm>
            <a:off x="-1714" y="-20313"/>
            <a:ext cx="9602915" cy="9326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ヘッダー</a:t>
            </a:r>
            <a:endParaRPr kumimoji="1" lang="ja-JP" altLang="en-US" dirty="0"/>
          </a:p>
        </p:txBody>
      </p:sp>
      <p:sp>
        <p:nvSpPr>
          <p:cNvPr id="80" name="正方形/長方形 79"/>
          <p:cNvSpPr/>
          <p:nvPr/>
        </p:nvSpPr>
        <p:spPr>
          <a:xfrm>
            <a:off x="1328519" y="2433410"/>
            <a:ext cx="1936870" cy="52213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サイドナビ</a:t>
            </a:r>
            <a:endParaRPr kumimoji="1" lang="ja-JP" altLang="en-US" dirty="0"/>
          </a:p>
        </p:txBody>
      </p:sp>
      <p:sp>
        <p:nvSpPr>
          <p:cNvPr id="30" name="テキスト ボックス 29"/>
          <p:cNvSpPr txBox="1"/>
          <p:nvPr/>
        </p:nvSpPr>
        <p:spPr>
          <a:xfrm>
            <a:off x="3579549" y="3084921"/>
            <a:ext cx="3165322" cy="388568"/>
          </a:xfrm>
          <a:prstGeom prst="rect">
            <a:avLst/>
          </a:prstGeom>
          <a:noFill/>
        </p:spPr>
        <p:txBody>
          <a:bodyPr wrap="square" lIns="0" rtlCol="0">
            <a:spAutoFit/>
          </a:bodyPr>
          <a:lstStyle/>
          <a:p>
            <a:pPr>
              <a:lnSpc>
                <a:spcPct val="150000"/>
              </a:lnSpc>
            </a:pPr>
            <a:r>
              <a:rPr lang="ja-JP" altLang="en-US" sz="1400" b="1" dirty="0">
                <a:solidFill>
                  <a:srgbClr val="90BD16"/>
                </a:solidFill>
                <a:latin typeface="メイリオ" panose="020B0604030504040204" pitchFamily="50" charset="-128"/>
                <a:ea typeface="メイリオ" panose="020B0604030504040204" pitchFamily="50" charset="-128"/>
              </a:rPr>
              <a:t>痛くない、熱くない鍼・灸治療</a:t>
            </a:r>
          </a:p>
        </p:txBody>
      </p:sp>
      <p:sp>
        <p:nvSpPr>
          <p:cNvPr id="32" name="テキスト ボックス 31"/>
          <p:cNvSpPr txBox="1"/>
          <p:nvPr/>
        </p:nvSpPr>
        <p:spPr>
          <a:xfrm>
            <a:off x="3579549" y="3484528"/>
            <a:ext cx="2877039" cy="2123658"/>
          </a:xfrm>
          <a:prstGeom prst="rect">
            <a:avLst/>
          </a:prstGeom>
          <a:noFill/>
        </p:spPr>
        <p:txBody>
          <a:bodyPr wrap="square" rtlCol="0">
            <a:spAutoFit/>
          </a:bodyPr>
          <a:lstStyle/>
          <a:p>
            <a:pPr>
              <a:lnSpc>
                <a:spcPct val="150000"/>
              </a:lnSpc>
            </a:pPr>
            <a:r>
              <a:rPr lang="ja-JP" altLang="en-US" sz="800" dirty="0" smtClean="0">
                <a:latin typeface="メイリオ" panose="020B0604030504040204" pitchFamily="50" charset="-128"/>
                <a:ea typeface="メイリオ" panose="020B0604030504040204" pitchFamily="50" charset="-128"/>
              </a:rPr>
              <a:t>鍼・灸治療についてどんなイメージをお持ちでしょうか？</a:t>
            </a:r>
            <a:endParaRPr lang="en-US" altLang="ja-JP" sz="800" dirty="0" smtClean="0">
              <a:latin typeface="メイリオ" panose="020B0604030504040204" pitchFamily="50" charset="-128"/>
              <a:ea typeface="メイリオ" panose="020B0604030504040204" pitchFamily="50" charset="-128"/>
            </a:endParaRPr>
          </a:p>
          <a:p>
            <a:pPr>
              <a:lnSpc>
                <a:spcPct val="150000"/>
              </a:lnSpc>
            </a:pPr>
            <a:r>
              <a:rPr lang="ja-JP" altLang="en-US" sz="800" dirty="0" smtClean="0">
                <a:latin typeface="メイリオ" panose="020B0604030504040204" pitchFamily="50" charset="-128"/>
                <a:ea typeface="メイリオ" panose="020B0604030504040204" pitchFamily="50" charset="-128"/>
              </a:rPr>
              <a:t>「鍼は痛い」や「お灸は熱く、あとが残ったりする」など心配される方も多くいます。</a:t>
            </a:r>
            <a:endParaRPr lang="en-US" altLang="ja-JP" sz="800" dirty="0" smtClean="0">
              <a:latin typeface="メイリオ" panose="020B0604030504040204" pitchFamily="50" charset="-128"/>
              <a:ea typeface="メイリオ" panose="020B0604030504040204" pitchFamily="50" charset="-128"/>
            </a:endParaRPr>
          </a:p>
          <a:p>
            <a:pPr>
              <a:lnSpc>
                <a:spcPct val="150000"/>
              </a:lnSpc>
            </a:pPr>
            <a:r>
              <a:rPr lang="ja-JP" altLang="en-US" sz="800" dirty="0" smtClean="0">
                <a:latin typeface="メイリオ" panose="020B0604030504040204" pitchFamily="50" charset="-128"/>
                <a:ea typeface="メイリオ" panose="020B0604030504040204" pitchFamily="50" charset="-128"/>
              </a:rPr>
              <a:t>当院の鍼治療では</a:t>
            </a:r>
            <a:r>
              <a:rPr lang="ja-JP" altLang="en-US" sz="800" b="1" dirty="0" smtClean="0">
                <a:latin typeface="メイリオ" panose="020B0604030504040204" pitchFamily="50" charset="-128"/>
                <a:ea typeface="メイリオ" panose="020B0604030504040204" pitchFamily="50" charset="-128"/>
              </a:rPr>
              <a:t>髪の毛よりも細い滅菌処理を行った清潔な鍼を使い</a:t>
            </a:r>
            <a:r>
              <a:rPr lang="ja-JP" altLang="en-US" sz="800" dirty="0" smtClean="0">
                <a:latin typeface="メイリオ" panose="020B0604030504040204" pitchFamily="50" charset="-128"/>
                <a:ea typeface="メイリオ" panose="020B0604030504040204" pitchFamily="50" charset="-128"/>
              </a:rPr>
              <a:t>、痛みはなくいつ刺したのかわからない方もいます。</a:t>
            </a:r>
            <a:endParaRPr lang="en-US" altLang="ja-JP" sz="800" dirty="0" smtClean="0">
              <a:latin typeface="メイリオ" panose="020B0604030504040204" pitchFamily="50" charset="-128"/>
              <a:ea typeface="メイリオ" panose="020B0604030504040204" pitchFamily="50" charset="-128"/>
            </a:endParaRPr>
          </a:p>
          <a:p>
            <a:pPr>
              <a:lnSpc>
                <a:spcPct val="150000"/>
              </a:lnSpc>
            </a:pPr>
            <a:r>
              <a:rPr lang="ja-JP" altLang="en-US" sz="800" dirty="0" smtClean="0">
                <a:latin typeface="メイリオ" panose="020B0604030504040204" pitchFamily="50" charset="-128"/>
                <a:ea typeface="メイリオ" panose="020B0604030504040204" pitchFamily="50" charset="-128"/>
              </a:rPr>
              <a:t>お灸も直接熱さを感じにくい、台座灸や棒灸、</a:t>
            </a:r>
            <a:r>
              <a:rPr lang="ja-JP" altLang="en-US" sz="800" dirty="0">
                <a:latin typeface="メイリオ" panose="020B0604030504040204" pitchFamily="50" charset="-128"/>
                <a:ea typeface="メイリオ" panose="020B0604030504040204" pitchFamily="50" charset="-128"/>
              </a:rPr>
              <a:t>米粒以下</a:t>
            </a:r>
            <a:r>
              <a:rPr lang="ja-JP" altLang="en-US" sz="800" dirty="0" smtClean="0">
                <a:latin typeface="メイリオ" panose="020B0604030504040204" pitchFamily="50" charset="-128"/>
                <a:ea typeface="メイリオ" panose="020B0604030504040204" pitchFamily="50" charset="-128"/>
              </a:rPr>
              <a:t>の大きさの糸状灸を使い、灸痕（お灸の跡）もあまり残りません。</a:t>
            </a:r>
            <a:endParaRPr lang="en-US" altLang="ja-JP" sz="800" dirty="0" smtClean="0">
              <a:latin typeface="メイリオ" panose="020B0604030504040204" pitchFamily="50" charset="-128"/>
              <a:ea typeface="メイリオ" panose="020B0604030504040204" pitchFamily="50" charset="-128"/>
            </a:endParaRPr>
          </a:p>
          <a:p>
            <a:pPr>
              <a:lnSpc>
                <a:spcPct val="150000"/>
              </a:lnSpc>
            </a:pPr>
            <a:r>
              <a:rPr lang="ja-JP" altLang="en-US" sz="800" dirty="0">
                <a:latin typeface="メイリオ" panose="020B0604030504040204" pitchFamily="50" charset="-128"/>
                <a:ea typeface="メイリオ" panose="020B0604030504040204" pitchFamily="50" charset="-128"/>
              </a:rPr>
              <a:t>患者</a:t>
            </a:r>
            <a:r>
              <a:rPr lang="ja-JP" altLang="en-US" sz="800" dirty="0" smtClean="0">
                <a:latin typeface="メイリオ" panose="020B0604030504040204" pitchFamily="50" charset="-128"/>
                <a:ea typeface="メイリオ" panose="020B0604030504040204" pitchFamily="50" charset="-128"/>
              </a:rPr>
              <a:t>様それぞれ、体質や症状に合わせ施術を進めていきます。</a:t>
            </a:r>
            <a:endParaRPr lang="ja-JP" altLang="en-US" sz="800" dirty="0">
              <a:latin typeface="メイリオ" panose="020B0604030504040204" pitchFamily="50" charset="-128"/>
              <a:ea typeface="メイリオ" panose="020B0604030504040204" pitchFamily="50" charset="-128"/>
            </a:endParaRPr>
          </a:p>
        </p:txBody>
      </p:sp>
      <p:cxnSp>
        <p:nvCxnSpPr>
          <p:cNvPr id="33" name="直線コネクタ 32"/>
          <p:cNvCxnSpPr/>
          <p:nvPr/>
        </p:nvCxnSpPr>
        <p:spPr>
          <a:xfrm>
            <a:off x="3576638" y="5698327"/>
            <a:ext cx="467995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3576638" y="6137182"/>
            <a:ext cx="4679950"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3579548" y="5712937"/>
            <a:ext cx="4677041" cy="415498"/>
          </a:xfrm>
          <a:prstGeom prst="rect">
            <a:avLst/>
          </a:prstGeom>
          <a:noFill/>
        </p:spPr>
        <p:txBody>
          <a:bodyPr wrap="square" lIns="0" rtlCol="0">
            <a:spAutoFit/>
          </a:bodyPr>
          <a:lstStyle/>
          <a:p>
            <a:pPr>
              <a:lnSpc>
                <a:spcPct val="150000"/>
              </a:lnSpc>
            </a:pPr>
            <a:r>
              <a:rPr kumimoji="1" lang="ja-JP" altLang="en-US" sz="1400" b="1" dirty="0" smtClean="0">
                <a:latin typeface="メイリオ" panose="020B0604030504040204" pitchFamily="50" charset="-128"/>
                <a:ea typeface="メイリオ" panose="020B0604030504040204" pitchFamily="50" charset="-128"/>
              </a:rPr>
              <a:t>使用する鍼・灸について</a:t>
            </a:r>
            <a:endParaRPr kumimoji="1" lang="ja-JP" altLang="en-US" sz="1400" b="1" dirty="0">
              <a:latin typeface="メイリオ" panose="020B0604030504040204" pitchFamily="50" charset="-128"/>
              <a:ea typeface="メイリオ" panose="020B0604030504040204" pitchFamily="50" charset="-128"/>
            </a:endParaRPr>
          </a:p>
        </p:txBody>
      </p:sp>
      <p:sp>
        <p:nvSpPr>
          <p:cNvPr id="2" name="正方形/長方形 1"/>
          <p:cNvSpPr/>
          <p:nvPr/>
        </p:nvSpPr>
        <p:spPr>
          <a:xfrm>
            <a:off x="3579549" y="6774831"/>
            <a:ext cx="1800002" cy="119085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写真</a:t>
            </a:r>
            <a:endParaRPr kumimoji="1" lang="ja-JP" altLang="en-US" dirty="0"/>
          </a:p>
        </p:txBody>
      </p:sp>
      <p:sp>
        <p:nvSpPr>
          <p:cNvPr id="36" name="テキスト ボックス 35"/>
          <p:cNvSpPr txBox="1"/>
          <p:nvPr/>
        </p:nvSpPr>
        <p:spPr>
          <a:xfrm>
            <a:off x="5379551" y="6774831"/>
            <a:ext cx="2877038" cy="954107"/>
          </a:xfrm>
          <a:prstGeom prst="rect">
            <a:avLst/>
          </a:prstGeom>
          <a:noFill/>
        </p:spPr>
        <p:txBody>
          <a:bodyPr wrap="square" rtlCol="0">
            <a:spAutoFit/>
          </a:bodyPr>
          <a:lstStyle/>
          <a:p>
            <a:r>
              <a:rPr kumimoji="1" lang="ja-JP" altLang="en-US" sz="800" dirty="0" smtClean="0">
                <a:latin typeface="メイリオ" panose="020B0604030504040204" pitchFamily="50" charset="-128"/>
                <a:ea typeface="メイリオ" panose="020B0604030504040204" pitchFamily="50" charset="-128"/>
              </a:rPr>
              <a:t>鍼の簡単なご説明をお願い</a:t>
            </a:r>
            <a:r>
              <a:rPr lang="ja-JP" altLang="en-US" sz="800" dirty="0">
                <a:latin typeface="メイリオ" panose="020B0604030504040204" pitchFamily="50" charset="-128"/>
                <a:ea typeface="メイリオ" panose="020B0604030504040204" pitchFamily="50" charset="-128"/>
              </a:rPr>
              <a:t>します。鍼の簡単なご説明をお願いします</a:t>
            </a:r>
            <a:r>
              <a:rPr lang="ja-JP" altLang="en-US" sz="800" dirty="0" smtClean="0">
                <a:latin typeface="メイリオ" panose="020B0604030504040204" pitchFamily="50" charset="-128"/>
                <a:ea typeface="メイリオ" panose="020B0604030504040204" pitchFamily="50" charset="-128"/>
              </a:rPr>
              <a:t>。</a:t>
            </a:r>
            <a:r>
              <a:rPr lang="ja-JP" altLang="en-US" sz="800" dirty="0">
                <a:latin typeface="メイリオ" panose="020B0604030504040204" pitchFamily="50" charset="-128"/>
                <a:ea typeface="メイリオ" panose="020B0604030504040204" pitchFamily="50" charset="-128"/>
              </a:rPr>
              <a:t>鍼の簡単なご説明をお願いします</a:t>
            </a:r>
            <a:r>
              <a:rPr lang="ja-JP" altLang="en-US" sz="800" dirty="0" smtClean="0">
                <a:latin typeface="メイリオ" panose="020B0604030504040204" pitchFamily="50" charset="-128"/>
                <a:ea typeface="メイリオ" panose="020B0604030504040204" pitchFamily="50" charset="-128"/>
              </a:rPr>
              <a:t>。</a:t>
            </a:r>
            <a:r>
              <a:rPr lang="ja-JP" altLang="en-US" sz="800" dirty="0">
                <a:latin typeface="メイリオ" panose="020B0604030504040204" pitchFamily="50" charset="-128"/>
                <a:ea typeface="メイリオ" panose="020B0604030504040204" pitchFamily="50" charset="-128"/>
              </a:rPr>
              <a:t>鍼の簡単なご説明をお願いします</a:t>
            </a:r>
            <a:r>
              <a:rPr lang="ja-JP" altLang="en-US" sz="800" dirty="0" smtClean="0">
                <a:latin typeface="メイリオ" panose="020B0604030504040204" pitchFamily="50" charset="-128"/>
                <a:ea typeface="メイリオ" panose="020B0604030504040204" pitchFamily="50" charset="-128"/>
              </a:rPr>
              <a:t>。</a:t>
            </a:r>
            <a:r>
              <a:rPr lang="ja-JP" altLang="en-US" sz="800" dirty="0">
                <a:latin typeface="メイリオ" panose="020B0604030504040204" pitchFamily="50" charset="-128"/>
                <a:ea typeface="メイリオ" panose="020B0604030504040204" pitchFamily="50" charset="-128"/>
              </a:rPr>
              <a:t>鍼の簡単なご説明をお願いします</a:t>
            </a:r>
            <a:r>
              <a:rPr lang="ja-JP" altLang="en-US" sz="800" dirty="0" smtClean="0">
                <a:latin typeface="メイリオ" panose="020B0604030504040204" pitchFamily="50" charset="-128"/>
                <a:ea typeface="メイリオ" panose="020B0604030504040204" pitchFamily="50" charset="-128"/>
              </a:rPr>
              <a:t>。</a:t>
            </a:r>
            <a:r>
              <a:rPr lang="ja-JP" altLang="en-US" sz="800" dirty="0">
                <a:latin typeface="メイリオ" panose="020B0604030504040204" pitchFamily="50" charset="-128"/>
                <a:ea typeface="メイリオ" panose="020B0604030504040204" pitchFamily="50" charset="-128"/>
              </a:rPr>
              <a:t>鍼の簡単なご説明をお願いします</a:t>
            </a:r>
            <a:r>
              <a:rPr lang="ja-JP" altLang="en-US" sz="800" dirty="0" smtClean="0">
                <a:latin typeface="メイリオ" panose="020B0604030504040204" pitchFamily="50" charset="-128"/>
                <a:ea typeface="メイリオ" panose="020B0604030504040204" pitchFamily="50" charset="-128"/>
              </a:rPr>
              <a:t>。</a:t>
            </a:r>
            <a:r>
              <a:rPr lang="ja-JP" altLang="en-US" sz="800" dirty="0">
                <a:latin typeface="メイリオ" panose="020B0604030504040204" pitchFamily="50" charset="-128"/>
                <a:ea typeface="メイリオ" panose="020B0604030504040204" pitchFamily="50" charset="-128"/>
              </a:rPr>
              <a:t>鍼の簡単なご説明をお願いします</a:t>
            </a:r>
            <a:r>
              <a:rPr lang="ja-JP" altLang="en-US" sz="800" dirty="0" smtClean="0">
                <a:latin typeface="メイリオ" panose="020B0604030504040204" pitchFamily="50" charset="-128"/>
                <a:ea typeface="メイリオ" panose="020B0604030504040204" pitchFamily="50" charset="-128"/>
              </a:rPr>
              <a:t>。</a:t>
            </a:r>
            <a:r>
              <a:rPr lang="ja-JP" altLang="en-US" sz="800" dirty="0">
                <a:latin typeface="メイリオ" panose="020B0604030504040204" pitchFamily="50" charset="-128"/>
                <a:ea typeface="メイリオ" panose="020B0604030504040204" pitchFamily="50" charset="-128"/>
              </a:rPr>
              <a:t>鍼の簡単なご説明をお願いします</a:t>
            </a:r>
            <a:r>
              <a:rPr lang="ja-JP" altLang="en-US" sz="800" dirty="0" smtClean="0">
                <a:latin typeface="メイリオ" panose="020B0604030504040204" pitchFamily="50" charset="-128"/>
                <a:ea typeface="メイリオ" panose="020B0604030504040204" pitchFamily="50" charset="-128"/>
              </a:rPr>
              <a:t>。</a:t>
            </a:r>
            <a:r>
              <a:rPr lang="ja-JP" altLang="en-US" sz="800" dirty="0">
                <a:latin typeface="メイリオ" panose="020B0604030504040204" pitchFamily="50" charset="-128"/>
                <a:ea typeface="メイリオ" panose="020B0604030504040204" pitchFamily="50" charset="-128"/>
              </a:rPr>
              <a:t>鍼の簡単なご説明をお願いします</a:t>
            </a:r>
            <a:r>
              <a:rPr lang="ja-JP" altLang="en-US" sz="800" dirty="0" smtClean="0">
                <a:latin typeface="メイリオ" panose="020B0604030504040204" pitchFamily="50" charset="-128"/>
                <a:ea typeface="メイリオ" panose="020B0604030504040204" pitchFamily="50" charset="-128"/>
              </a:rPr>
              <a:t>。</a:t>
            </a:r>
            <a:r>
              <a:rPr lang="ja-JP" altLang="en-US" sz="800" dirty="0">
                <a:latin typeface="メイリオ" panose="020B0604030504040204" pitchFamily="50" charset="-128"/>
                <a:ea typeface="メイリオ" panose="020B0604030504040204" pitchFamily="50" charset="-128"/>
              </a:rPr>
              <a:t>鍼の簡単なご説明をお願いします</a:t>
            </a:r>
            <a:r>
              <a:rPr lang="ja-JP" altLang="en-US" sz="800" dirty="0" smtClean="0">
                <a:latin typeface="メイリオ" panose="020B0604030504040204" pitchFamily="50" charset="-128"/>
                <a:ea typeface="メイリオ" panose="020B0604030504040204" pitchFamily="50" charset="-128"/>
              </a:rPr>
              <a:t>。</a:t>
            </a:r>
            <a:r>
              <a:rPr lang="ja-JP" altLang="en-US" sz="800" dirty="0">
                <a:latin typeface="メイリオ" panose="020B0604030504040204" pitchFamily="50" charset="-128"/>
                <a:ea typeface="メイリオ" panose="020B0604030504040204" pitchFamily="50" charset="-128"/>
              </a:rPr>
              <a:t>鍼の簡単なご説明をお願いします。</a:t>
            </a:r>
          </a:p>
        </p:txBody>
      </p:sp>
      <p:sp>
        <p:nvSpPr>
          <p:cNvPr id="41" name="テキスト ボックス 40"/>
          <p:cNvSpPr txBox="1"/>
          <p:nvPr/>
        </p:nvSpPr>
        <p:spPr>
          <a:xfrm>
            <a:off x="3629644" y="8081035"/>
            <a:ext cx="4626946" cy="346249"/>
          </a:xfrm>
          <a:prstGeom prst="rect">
            <a:avLst/>
          </a:prstGeom>
          <a:noFill/>
        </p:spPr>
        <p:txBody>
          <a:bodyPr wrap="square" lIns="0" rtlCol="0">
            <a:spAutoFit/>
          </a:bodyPr>
          <a:lstStyle/>
          <a:p>
            <a:pPr>
              <a:lnSpc>
                <a:spcPct val="150000"/>
              </a:lnSpc>
            </a:pPr>
            <a:r>
              <a:rPr kumimoji="1" lang="ja-JP" altLang="en-US" sz="1200" b="1" dirty="0" smtClean="0">
                <a:latin typeface="メイリオ" panose="020B0604030504040204" pitchFamily="50" charset="-128"/>
                <a:ea typeface="メイリオ" panose="020B0604030504040204" pitchFamily="50" charset="-128"/>
              </a:rPr>
              <a:t>糸状灸</a:t>
            </a:r>
            <a:endParaRPr kumimoji="1" lang="ja-JP" altLang="en-US" sz="1200" b="1" dirty="0">
              <a:latin typeface="メイリオ" panose="020B0604030504040204" pitchFamily="50" charset="-128"/>
              <a:ea typeface="メイリオ" panose="020B0604030504040204" pitchFamily="50" charset="-128"/>
            </a:endParaRPr>
          </a:p>
        </p:txBody>
      </p:sp>
      <p:cxnSp>
        <p:nvCxnSpPr>
          <p:cNvPr id="42" name="直線コネクタ 41"/>
          <p:cNvCxnSpPr/>
          <p:nvPr/>
        </p:nvCxnSpPr>
        <p:spPr>
          <a:xfrm>
            <a:off x="3570901" y="8184761"/>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101" name="Picture 5" descr="\\Filesrv01\share\01営業部\【顧客情報】\ストレッチ鍼灸イトー整骨院\新規\下層\DSC0826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70901" y="10313344"/>
            <a:ext cx="1800000" cy="119614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ilesrv01\share\01営業部\【顧客情報】\ストレッチ鍼灸イトー整骨院\新規\下層\DSC0826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9551" y="8513095"/>
            <a:ext cx="1800000" cy="1196141"/>
          </a:xfrm>
          <a:prstGeom prst="rect">
            <a:avLst/>
          </a:prstGeom>
          <a:noFill/>
          <a:extLst>
            <a:ext uri="{909E8E84-426E-40DD-AFC4-6F175D3DCCD1}">
              <a14:hiddenFill xmlns:a14="http://schemas.microsoft.com/office/drawing/2010/main">
                <a:solidFill>
                  <a:srgbClr val="FFFFFF"/>
                </a:solidFill>
              </a14:hiddenFill>
            </a:ext>
          </a:extLst>
        </p:spPr>
      </p:pic>
      <p:sp>
        <p:nvSpPr>
          <p:cNvPr id="46" name="テキスト ボックス 45"/>
          <p:cNvSpPr txBox="1"/>
          <p:nvPr/>
        </p:nvSpPr>
        <p:spPr>
          <a:xfrm>
            <a:off x="5379551" y="8513095"/>
            <a:ext cx="2877038" cy="215444"/>
          </a:xfrm>
          <a:prstGeom prst="rect">
            <a:avLst/>
          </a:prstGeom>
          <a:noFill/>
        </p:spPr>
        <p:txBody>
          <a:bodyPr wrap="square" rtlCol="0">
            <a:spAutoFit/>
          </a:bodyPr>
          <a:lstStyle/>
          <a:p>
            <a:r>
              <a:rPr lang="ja-JP" altLang="en-US" sz="800" dirty="0" smtClean="0">
                <a:latin typeface="メイリオ" panose="020B0604030504040204" pitchFamily="50" charset="-128"/>
                <a:ea typeface="メイリオ" panose="020B0604030504040204" pitchFamily="50" charset="-128"/>
              </a:rPr>
              <a:t>糸状灸のご説明をお願いします。</a:t>
            </a:r>
            <a:endParaRPr lang="ja-JP" altLang="en-US" sz="800" dirty="0">
              <a:latin typeface="メイリオ" panose="020B0604030504040204" pitchFamily="50" charset="-128"/>
              <a:ea typeface="メイリオ" panose="020B0604030504040204" pitchFamily="50" charset="-128"/>
            </a:endParaRPr>
          </a:p>
        </p:txBody>
      </p:sp>
      <p:sp>
        <p:nvSpPr>
          <p:cNvPr id="47" name="テキスト ボックス 46"/>
          <p:cNvSpPr txBox="1"/>
          <p:nvPr/>
        </p:nvSpPr>
        <p:spPr>
          <a:xfrm>
            <a:off x="3629644" y="9881285"/>
            <a:ext cx="4626946" cy="346249"/>
          </a:xfrm>
          <a:prstGeom prst="rect">
            <a:avLst/>
          </a:prstGeom>
          <a:noFill/>
        </p:spPr>
        <p:txBody>
          <a:bodyPr wrap="square" lIns="0" rtlCol="0">
            <a:spAutoFit/>
          </a:bodyPr>
          <a:lstStyle/>
          <a:p>
            <a:pPr>
              <a:lnSpc>
                <a:spcPct val="150000"/>
              </a:lnSpc>
            </a:pPr>
            <a:r>
              <a:rPr kumimoji="1" lang="ja-JP" altLang="en-US" sz="1200" b="1" dirty="0" smtClean="0">
                <a:latin typeface="メイリオ" panose="020B0604030504040204" pitchFamily="50" charset="-128"/>
                <a:ea typeface="メイリオ" panose="020B0604030504040204" pitchFamily="50" charset="-128"/>
              </a:rPr>
              <a:t>台座灸</a:t>
            </a:r>
            <a:endParaRPr kumimoji="1" lang="ja-JP" altLang="en-US" sz="1200" b="1" dirty="0">
              <a:latin typeface="メイリオ" panose="020B0604030504040204" pitchFamily="50" charset="-128"/>
              <a:ea typeface="メイリオ" panose="020B0604030504040204" pitchFamily="50" charset="-128"/>
            </a:endParaRPr>
          </a:p>
        </p:txBody>
      </p:sp>
      <p:cxnSp>
        <p:nvCxnSpPr>
          <p:cNvPr id="48" name="直線コネクタ 47"/>
          <p:cNvCxnSpPr/>
          <p:nvPr/>
        </p:nvCxnSpPr>
        <p:spPr>
          <a:xfrm>
            <a:off x="3570901" y="9985011"/>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5379551" y="10313345"/>
            <a:ext cx="2877038" cy="215444"/>
          </a:xfrm>
          <a:prstGeom prst="rect">
            <a:avLst/>
          </a:prstGeom>
          <a:noFill/>
        </p:spPr>
        <p:txBody>
          <a:bodyPr wrap="square" rtlCol="0">
            <a:spAutoFit/>
          </a:bodyPr>
          <a:lstStyle/>
          <a:p>
            <a:r>
              <a:rPr lang="ja-JP" altLang="en-US" sz="800" dirty="0">
                <a:latin typeface="メイリオ" panose="020B0604030504040204" pitchFamily="50" charset="-128"/>
                <a:ea typeface="メイリオ" panose="020B0604030504040204" pitchFamily="50" charset="-128"/>
              </a:rPr>
              <a:t>台座</a:t>
            </a:r>
            <a:r>
              <a:rPr lang="ja-JP" altLang="en-US" sz="800" dirty="0" smtClean="0">
                <a:latin typeface="メイリオ" panose="020B0604030504040204" pitchFamily="50" charset="-128"/>
                <a:ea typeface="メイリオ" panose="020B0604030504040204" pitchFamily="50" charset="-128"/>
              </a:rPr>
              <a:t>灸のご説明をお願いします。</a:t>
            </a:r>
            <a:endParaRPr lang="ja-JP" altLang="en-US" sz="800" dirty="0">
              <a:latin typeface="メイリオ" panose="020B0604030504040204" pitchFamily="50" charset="-128"/>
              <a:ea typeface="メイリオ" panose="020B0604030504040204" pitchFamily="50" charset="-128"/>
            </a:endParaRPr>
          </a:p>
        </p:txBody>
      </p:sp>
      <p:sp>
        <p:nvSpPr>
          <p:cNvPr id="37" name="テキスト ボックス 36"/>
          <p:cNvSpPr txBox="1"/>
          <p:nvPr/>
        </p:nvSpPr>
        <p:spPr>
          <a:xfrm>
            <a:off x="9601201" y="1439489"/>
            <a:ext cx="1146468" cy="477054"/>
          </a:xfrm>
          <a:prstGeom prst="rect">
            <a:avLst/>
          </a:prstGeom>
          <a:noFill/>
        </p:spPr>
        <p:txBody>
          <a:bodyPr wrap="none" rtlCol="0">
            <a:spAutoFit/>
          </a:bodyPr>
          <a:lstStyle/>
          <a:p>
            <a:r>
              <a:rPr lang="en-US" altLang="ja-JP" dirty="0"/>
              <a:t>205.jpg</a:t>
            </a:r>
            <a:endParaRPr kumimoji="1" lang="ja-JP" altLang="en-US" dirty="0"/>
          </a:p>
        </p:txBody>
      </p:sp>
      <p:pic>
        <p:nvPicPr>
          <p:cNvPr id="4100" name="Picture 4" descr="C:\Users\哲司\Pictures\ストレッチ鍼灸イトー整骨院\ito\ito\146.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9486" t="29486" r="29486" b="29486"/>
          <a:stretch/>
        </p:blipFill>
        <p:spPr bwMode="auto">
          <a:xfrm>
            <a:off x="3570901" y="10309393"/>
            <a:ext cx="1800000" cy="12000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C:\Users\哲司\Pictures\ストレッチ鍼灸イトー整骨院\ito\ito\156.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028" t="15769" r="22520" b="21779"/>
          <a:stretch/>
        </p:blipFill>
        <p:spPr bwMode="auto">
          <a:xfrm>
            <a:off x="3579551" y="8522474"/>
            <a:ext cx="1800000" cy="1200092"/>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C:\Users\哲司\Pictures\ストレッチ鍼灸イトー整骨院\ito\ito\173.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8061" t="14115" r="23143" b="37089"/>
          <a:stretch/>
        </p:blipFill>
        <p:spPr bwMode="auto">
          <a:xfrm>
            <a:off x="3579551" y="6765594"/>
            <a:ext cx="1800000" cy="1200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75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線コネクタ 19"/>
          <p:cNvCxnSpPr/>
          <p:nvPr/>
        </p:nvCxnSpPr>
        <p:spPr>
          <a:xfrm>
            <a:off x="3576638" y="2230455"/>
            <a:ext cx="467995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3576638" y="2669310"/>
            <a:ext cx="4679950"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3579548" y="2245065"/>
            <a:ext cx="4677041" cy="388568"/>
          </a:xfrm>
          <a:prstGeom prst="rect">
            <a:avLst/>
          </a:prstGeom>
          <a:noFill/>
        </p:spPr>
        <p:txBody>
          <a:bodyPr wrap="square" lIns="0" rtlCol="0">
            <a:spAutoFit/>
          </a:bodyPr>
          <a:lstStyle/>
          <a:p>
            <a:pPr>
              <a:lnSpc>
                <a:spcPct val="150000"/>
              </a:lnSpc>
            </a:pPr>
            <a:r>
              <a:rPr kumimoji="1" lang="ja-JP" altLang="en-US" sz="1400" b="1" dirty="0" smtClean="0">
                <a:latin typeface="メイリオ" panose="020B0604030504040204" pitchFamily="50" charset="-128"/>
                <a:ea typeface="メイリオ" panose="020B0604030504040204" pitchFamily="50" charset="-128"/>
              </a:rPr>
              <a:t>料金</a:t>
            </a:r>
            <a:endParaRPr kumimoji="1" lang="ja-JP" altLang="en-US" sz="1400" b="1" dirty="0">
              <a:latin typeface="メイリオ" panose="020B0604030504040204" pitchFamily="50" charset="-128"/>
              <a:ea typeface="メイリオ" panose="020B0604030504040204" pitchFamily="50" charset="-128"/>
            </a:endParaRPr>
          </a:p>
        </p:txBody>
      </p:sp>
      <p:pic>
        <p:nvPicPr>
          <p:cNvPr id="4100" name="Picture 4" descr="\\Filesrv01\share\01営業部\【顧客情報】\ストレッチ鍼灸イトー整骨院\新規\下層\DSC0826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0901" y="567991"/>
            <a:ext cx="1800000" cy="1196141"/>
          </a:xfrm>
          <a:prstGeom prst="rect">
            <a:avLst/>
          </a:prstGeom>
          <a:noFill/>
          <a:extLst>
            <a:ext uri="{909E8E84-426E-40DD-AFC4-6F175D3DCCD1}">
              <a14:hiddenFill xmlns:a14="http://schemas.microsoft.com/office/drawing/2010/main">
                <a:solidFill>
                  <a:srgbClr val="FFFFFF"/>
                </a:solidFill>
              </a14:hiddenFill>
            </a:ext>
          </a:extLst>
        </p:spPr>
      </p:pic>
      <p:sp>
        <p:nvSpPr>
          <p:cNvPr id="52" name="テキスト ボックス 51"/>
          <p:cNvSpPr txBox="1"/>
          <p:nvPr/>
        </p:nvSpPr>
        <p:spPr>
          <a:xfrm>
            <a:off x="3629644" y="135931"/>
            <a:ext cx="4626946" cy="346249"/>
          </a:xfrm>
          <a:prstGeom prst="rect">
            <a:avLst/>
          </a:prstGeom>
          <a:noFill/>
        </p:spPr>
        <p:txBody>
          <a:bodyPr wrap="square" lIns="0" rtlCol="0">
            <a:spAutoFit/>
          </a:bodyPr>
          <a:lstStyle/>
          <a:p>
            <a:pPr>
              <a:lnSpc>
                <a:spcPct val="150000"/>
              </a:lnSpc>
            </a:pPr>
            <a:r>
              <a:rPr kumimoji="1" lang="ja-JP" altLang="en-US" sz="1200" b="1" dirty="0" smtClean="0">
                <a:latin typeface="メイリオ" panose="020B0604030504040204" pitchFamily="50" charset="-128"/>
                <a:ea typeface="メイリオ" panose="020B0604030504040204" pitchFamily="50" charset="-128"/>
              </a:rPr>
              <a:t>棒灸</a:t>
            </a:r>
            <a:endParaRPr kumimoji="1" lang="ja-JP" altLang="en-US" sz="1200" b="1" dirty="0">
              <a:latin typeface="メイリオ" panose="020B0604030504040204" pitchFamily="50" charset="-128"/>
              <a:ea typeface="メイリオ" panose="020B0604030504040204" pitchFamily="50" charset="-128"/>
            </a:endParaRPr>
          </a:p>
        </p:txBody>
      </p:sp>
      <p:cxnSp>
        <p:nvCxnSpPr>
          <p:cNvPr id="53" name="直線コネクタ 52"/>
          <p:cNvCxnSpPr/>
          <p:nvPr/>
        </p:nvCxnSpPr>
        <p:spPr>
          <a:xfrm>
            <a:off x="3570901" y="239657"/>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テキスト ボックス 53"/>
          <p:cNvSpPr txBox="1"/>
          <p:nvPr/>
        </p:nvSpPr>
        <p:spPr>
          <a:xfrm>
            <a:off x="5379551" y="567991"/>
            <a:ext cx="2877038" cy="215444"/>
          </a:xfrm>
          <a:prstGeom prst="rect">
            <a:avLst/>
          </a:prstGeom>
          <a:noFill/>
        </p:spPr>
        <p:txBody>
          <a:bodyPr wrap="square" rtlCol="0">
            <a:spAutoFit/>
          </a:bodyPr>
          <a:lstStyle/>
          <a:p>
            <a:r>
              <a:rPr lang="ja-JP" altLang="en-US" sz="800" dirty="0">
                <a:latin typeface="メイリオ" panose="020B0604030504040204" pitchFamily="50" charset="-128"/>
                <a:ea typeface="メイリオ" panose="020B0604030504040204" pitchFamily="50" charset="-128"/>
              </a:rPr>
              <a:t>棒</a:t>
            </a:r>
            <a:r>
              <a:rPr lang="ja-JP" altLang="en-US" sz="800" dirty="0" smtClean="0">
                <a:latin typeface="メイリオ" panose="020B0604030504040204" pitchFamily="50" charset="-128"/>
                <a:ea typeface="メイリオ" panose="020B0604030504040204" pitchFamily="50" charset="-128"/>
              </a:rPr>
              <a:t>灸のご説明をお願いします。</a:t>
            </a:r>
            <a:endParaRPr lang="ja-JP" altLang="en-US" sz="800" dirty="0">
              <a:latin typeface="メイリオ" panose="020B0604030504040204" pitchFamily="50" charset="-128"/>
              <a:ea typeface="メイリオ" panose="020B0604030504040204" pitchFamily="50" charset="-128"/>
            </a:endParaRPr>
          </a:p>
        </p:txBody>
      </p:sp>
      <p:sp>
        <p:nvSpPr>
          <p:cNvPr id="56" name="正方形/長方形 55"/>
          <p:cNvSpPr/>
          <p:nvPr/>
        </p:nvSpPr>
        <p:spPr>
          <a:xfrm>
            <a:off x="-1714" y="5824720"/>
            <a:ext cx="9602915" cy="1440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フッター</a:t>
            </a:r>
            <a:endParaRPr kumimoji="1" lang="ja-JP" altLang="en-US" dirty="0"/>
          </a:p>
        </p:txBody>
      </p:sp>
      <p:sp>
        <p:nvSpPr>
          <p:cNvPr id="11" name="テキスト ボックス 10"/>
          <p:cNvSpPr txBox="1"/>
          <p:nvPr/>
        </p:nvSpPr>
        <p:spPr>
          <a:xfrm>
            <a:off x="3599366" y="2823047"/>
            <a:ext cx="4639945" cy="630942"/>
          </a:xfrm>
          <a:prstGeom prst="rect">
            <a:avLst/>
          </a:prstGeom>
          <a:noFill/>
        </p:spPr>
        <p:txBody>
          <a:bodyPr wrap="square" rtlCol="0">
            <a:spAutoFit/>
          </a:bodyPr>
          <a:lstStyle/>
          <a:p>
            <a:pPr>
              <a:lnSpc>
                <a:spcPct val="150000"/>
              </a:lnSpc>
            </a:pPr>
            <a:r>
              <a:rPr kumimoji="1" lang="ja-JP" altLang="en-US" sz="800" dirty="0" smtClean="0">
                <a:latin typeface="メイリオ" panose="020B0604030504040204" pitchFamily="50" charset="-128"/>
                <a:ea typeface="メイリオ" panose="020B0604030504040204" pitchFamily="50" charset="-128"/>
              </a:rPr>
              <a:t>当院では指圧、鍼灸、ホグレルを使ったストレッチ等お一人の施術において、最善の治療となるよう複合的に施術を行っていきます。そのため</a:t>
            </a:r>
            <a:r>
              <a:rPr lang="ja-JP" altLang="en-US" sz="800" dirty="0" smtClean="0">
                <a:latin typeface="メイリオ" panose="020B0604030504040204" pitchFamily="50" charset="-128"/>
                <a:ea typeface="メイリオ" panose="020B0604030504040204" pitchFamily="50" charset="-128"/>
              </a:rPr>
              <a:t>部位数や施術の内容ではなく、施術時間によって料金を頂いております。</a:t>
            </a:r>
            <a:endParaRPr lang="en-US" altLang="ja-JP" sz="800" dirty="0" smtClean="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3629644" y="3490825"/>
            <a:ext cx="4626946" cy="346249"/>
          </a:xfrm>
          <a:prstGeom prst="rect">
            <a:avLst/>
          </a:prstGeom>
          <a:noFill/>
        </p:spPr>
        <p:txBody>
          <a:bodyPr wrap="square" lIns="0" rtlCol="0">
            <a:spAutoFit/>
          </a:bodyPr>
          <a:lstStyle/>
          <a:p>
            <a:pPr>
              <a:lnSpc>
                <a:spcPct val="150000"/>
              </a:lnSpc>
            </a:pPr>
            <a:r>
              <a:rPr lang="ja-JP" altLang="en-US" sz="1200" b="1" dirty="0">
                <a:latin typeface="メイリオ" panose="020B0604030504040204" pitchFamily="50" charset="-128"/>
                <a:ea typeface="メイリオ" panose="020B0604030504040204" pitchFamily="50" charset="-128"/>
              </a:rPr>
              <a:t>料金例</a:t>
            </a:r>
            <a:endParaRPr kumimoji="1" lang="ja-JP" altLang="en-US" sz="1200" b="1" dirty="0">
              <a:latin typeface="メイリオ" panose="020B0604030504040204" pitchFamily="50" charset="-128"/>
              <a:ea typeface="メイリオ" panose="020B0604030504040204" pitchFamily="50" charset="-128"/>
            </a:endParaRPr>
          </a:p>
        </p:txBody>
      </p:sp>
      <p:cxnSp>
        <p:nvCxnSpPr>
          <p:cNvPr id="13" name="直線コネクタ 12"/>
          <p:cNvCxnSpPr/>
          <p:nvPr/>
        </p:nvCxnSpPr>
        <p:spPr>
          <a:xfrm>
            <a:off x="3570901" y="3594551"/>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3579548" y="3839282"/>
            <a:ext cx="4677041" cy="303929"/>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例</a:t>
            </a:r>
            <a:r>
              <a:rPr kumimoji="1" lang="en-US" altLang="ja-JP" sz="1000" b="1" dirty="0" smtClean="0">
                <a:latin typeface="メイリオ" panose="020B0604030504040204" pitchFamily="50" charset="-128"/>
                <a:ea typeface="メイリオ" panose="020B0604030504040204" pitchFamily="50" charset="-128"/>
              </a:rPr>
              <a:t>1</a:t>
            </a:r>
            <a:endParaRPr kumimoji="1" lang="ja-JP" altLang="en-US" sz="1000" b="1" dirty="0">
              <a:latin typeface="メイリオ" panose="020B0604030504040204" pitchFamily="50" charset="-128"/>
              <a:ea typeface="メイリオ" panose="020B0604030504040204" pitchFamily="50" charset="-128"/>
            </a:endParaRPr>
          </a:p>
        </p:txBody>
      </p:sp>
      <p:cxnSp>
        <p:nvCxnSpPr>
          <p:cNvPr id="15" name="直線コネクタ 14"/>
          <p:cNvCxnSpPr/>
          <p:nvPr/>
        </p:nvCxnSpPr>
        <p:spPr>
          <a:xfrm>
            <a:off x="3576638" y="4143211"/>
            <a:ext cx="46799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570901" y="4143211"/>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3599366" y="4206124"/>
            <a:ext cx="4639945" cy="461665"/>
          </a:xfrm>
          <a:prstGeom prst="rect">
            <a:avLst/>
          </a:prstGeom>
          <a:noFill/>
        </p:spPr>
        <p:txBody>
          <a:bodyPr wrap="square" rtlCol="0">
            <a:spAutoFit/>
          </a:bodyPr>
          <a:lstStyle/>
          <a:p>
            <a:pPr>
              <a:lnSpc>
                <a:spcPct val="150000"/>
              </a:lnSpc>
            </a:pPr>
            <a:r>
              <a:rPr lang="ja-JP" altLang="en-US" sz="800" dirty="0" smtClean="0">
                <a:latin typeface="メイリオ" panose="020B0604030504040204" pitchFamily="50" charset="-128"/>
                <a:ea typeface="メイリオ" panose="020B0604030504040204" pitchFamily="50" charset="-128"/>
              </a:rPr>
              <a:t>上記はあくまでも一例でございます。症状や治療内容、保険での負担割合によって料金は変わってまいります。詳しくは受付にてご説明をさせて頂きますのでお気軽にお尋ね下さい</a:t>
            </a:r>
            <a:r>
              <a:rPr lang="ja-JP" altLang="en-US" sz="800" dirty="0">
                <a:latin typeface="メイリオ" panose="020B0604030504040204" pitchFamily="50" charset="-128"/>
                <a:ea typeface="メイリオ" panose="020B0604030504040204" pitchFamily="50" charset="-128"/>
              </a:rPr>
              <a:t>。</a:t>
            </a:r>
            <a:endParaRPr lang="en-US" altLang="ja-JP" sz="800" dirty="0" smtClean="0">
              <a:latin typeface="メイリオ" panose="020B0604030504040204" pitchFamily="50" charset="-128"/>
              <a:ea typeface="メイリオ" panose="020B0604030504040204" pitchFamily="50" charset="-128"/>
            </a:endParaRPr>
          </a:p>
        </p:txBody>
      </p:sp>
      <p:pic>
        <p:nvPicPr>
          <p:cNvPr id="18" name="Picture 6" descr="C:\Users\哲司\Pictures\ストレッチ鍼灸イトー整骨院\ito\ito\16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156" t="9156" r="9156" b="9156"/>
          <a:stretch/>
        </p:blipFill>
        <p:spPr bwMode="auto">
          <a:xfrm>
            <a:off x="3590392" y="564040"/>
            <a:ext cx="1800000" cy="1200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646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descr="C:\Users\哲司\Pictures\ストレッチ鍼灸イトー整骨院\ito\ito\1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0901" y="7618051"/>
            <a:ext cx="1800000" cy="1200092"/>
          </a:xfrm>
          <a:prstGeom prst="rect">
            <a:avLst/>
          </a:prstGeom>
          <a:noFill/>
          <a:extLst>
            <a:ext uri="{909E8E84-426E-40DD-AFC4-6F175D3DCCD1}">
              <a14:hiddenFill xmlns:a14="http://schemas.microsoft.com/office/drawing/2010/main">
                <a:solidFill>
                  <a:srgbClr val="FFFFFF"/>
                </a:solidFill>
              </a14:hiddenFill>
            </a:ext>
          </a:extLst>
        </p:spPr>
      </p:pic>
      <p:sp>
        <p:nvSpPr>
          <p:cNvPr id="78" name="正方形/長方形 77"/>
          <p:cNvSpPr/>
          <p:nvPr/>
        </p:nvSpPr>
        <p:spPr>
          <a:xfrm>
            <a:off x="1328518" y="1044623"/>
            <a:ext cx="6928072" cy="117869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 name="Picture 2" descr="C:\Users\哲司\Pictures\ストレッチ鍼灸イトー整骨院\ito\ito\2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247" t="13815" r="12171" b="-13815"/>
          <a:stretch/>
        </p:blipFill>
        <p:spPr bwMode="auto">
          <a:xfrm>
            <a:off x="4263687" y="605089"/>
            <a:ext cx="4230000" cy="4235661"/>
          </a:xfrm>
          <a:prstGeom prst="ellipse">
            <a:avLst/>
          </a:prstGeom>
          <a:ln w="57150">
            <a:solidFill>
              <a:srgbClr val="B8957A"/>
            </a:solidFill>
          </a:ln>
          <a:effectLst/>
          <a:extLst>
            <a:ext uri="{909E8E84-426E-40DD-AFC4-6F175D3DCCD1}">
              <a14:hiddenFill xmlns:a14="http://schemas.microsoft.com/office/drawing/2010/main">
                <a:solidFill>
                  <a:srgbClr val="FFFFFF"/>
                </a:solidFill>
              </a14:hiddenFill>
            </a:ext>
          </a:extLst>
        </p:spPr>
      </p:pic>
      <p:sp>
        <p:nvSpPr>
          <p:cNvPr id="12" name="正方形/長方形 11"/>
          <p:cNvSpPr/>
          <p:nvPr/>
        </p:nvSpPr>
        <p:spPr>
          <a:xfrm>
            <a:off x="4018129" y="2223318"/>
            <a:ext cx="4327106" cy="2953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3570901" y="5818465"/>
            <a:ext cx="1800002" cy="118475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治療風景</a:t>
            </a:r>
            <a:endParaRPr kumimoji="1" lang="ja-JP" altLang="en-US" dirty="0"/>
          </a:p>
        </p:txBody>
      </p:sp>
      <p:sp>
        <p:nvSpPr>
          <p:cNvPr id="83" name="正方形/長方形 82"/>
          <p:cNvSpPr/>
          <p:nvPr/>
        </p:nvSpPr>
        <p:spPr>
          <a:xfrm>
            <a:off x="3994550" y="507706"/>
            <a:ext cx="4327106" cy="536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p:cNvSpPr txBox="1"/>
          <p:nvPr/>
        </p:nvSpPr>
        <p:spPr>
          <a:xfrm>
            <a:off x="1688962" y="1493350"/>
            <a:ext cx="1800493" cy="369332"/>
          </a:xfrm>
          <a:prstGeom prst="rect">
            <a:avLst/>
          </a:prstGeom>
          <a:noFill/>
        </p:spPr>
        <p:txBody>
          <a:bodyPr wrap="none" rtlCol="0">
            <a:spAutoFit/>
          </a:bodyPr>
          <a:lstStyle/>
          <a:p>
            <a:r>
              <a:rPr lang="ja-JP" altLang="en-US" sz="1800" dirty="0">
                <a:solidFill>
                  <a:schemeClr val="bg1"/>
                </a:solidFill>
                <a:latin typeface="小塚ゴシック Pro B" pitchFamily="34" charset="-128"/>
                <a:ea typeface="小塚ゴシック Pro B" pitchFamily="34" charset="-128"/>
              </a:rPr>
              <a:t>手技・機器療法</a:t>
            </a:r>
            <a:endParaRPr kumimoji="1" lang="ja-JP" altLang="en-US" sz="1800" dirty="0">
              <a:solidFill>
                <a:schemeClr val="bg1"/>
              </a:solidFill>
              <a:latin typeface="小塚ゴシック Pro B" pitchFamily="34" charset="-128"/>
              <a:ea typeface="小塚ゴシック Pro B" pitchFamily="34" charset="-128"/>
            </a:endParaRPr>
          </a:p>
        </p:txBody>
      </p:sp>
      <p:sp>
        <p:nvSpPr>
          <p:cNvPr id="81" name="正方形/長方形 80"/>
          <p:cNvSpPr/>
          <p:nvPr/>
        </p:nvSpPr>
        <p:spPr>
          <a:xfrm>
            <a:off x="8256589" y="1055736"/>
            <a:ext cx="1344612" cy="2935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p:cNvCxnSpPr/>
          <p:nvPr/>
        </p:nvCxnSpPr>
        <p:spPr>
          <a:xfrm>
            <a:off x="3576638" y="2439349"/>
            <a:ext cx="467995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3576638" y="2878204"/>
            <a:ext cx="4679950"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3579548" y="2453959"/>
            <a:ext cx="4677041" cy="415498"/>
          </a:xfrm>
          <a:prstGeom prst="rect">
            <a:avLst/>
          </a:prstGeom>
          <a:noFill/>
        </p:spPr>
        <p:txBody>
          <a:bodyPr wrap="square" lIns="0" rtlCol="0">
            <a:spAutoFit/>
          </a:bodyPr>
          <a:lstStyle/>
          <a:p>
            <a:pPr>
              <a:lnSpc>
                <a:spcPct val="150000"/>
              </a:lnSpc>
            </a:pPr>
            <a:r>
              <a:rPr kumimoji="1" lang="ja-JP" altLang="en-US" sz="1400" b="1" dirty="0" smtClean="0">
                <a:latin typeface="メイリオ" panose="020B0604030504040204" pitchFamily="50" charset="-128"/>
                <a:ea typeface="メイリオ" panose="020B0604030504040204" pitchFamily="50" charset="-128"/>
              </a:rPr>
              <a:t>各種保険も適用できます</a:t>
            </a:r>
            <a:endParaRPr kumimoji="1" lang="ja-JP" altLang="en-US" sz="1400" b="1" dirty="0">
              <a:latin typeface="メイリオ" panose="020B0604030504040204" pitchFamily="50" charset="-128"/>
              <a:ea typeface="メイリオ" panose="020B0604030504040204" pitchFamily="50" charset="-128"/>
            </a:endParaRPr>
          </a:p>
        </p:txBody>
      </p:sp>
      <p:sp>
        <p:nvSpPr>
          <p:cNvPr id="95" name="テキスト ボックス 94"/>
          <p:cNvSpPr txBox="1"/>
          <p:nvPr/>
        </p:nvSpPr>
        <p:spPr>
          <a:xfrm>
            <a:off x="3629644" y="5320650"/>
            <a:ext cx="4626946" cy="346249"/>
          </a:xfrm>
          <a:prstGeom prst="rect">
            <a:avLst/>
          </a:prstGeom>
          <a:noFill/>
        </p:spPr>
        <p:txBody>
          <a:bodyPr wrap="square" lIns="0" rtlCol="0">
            <a:spAutoFit/>
          </a:bodyPr>
          <a:lstStyle/>
          <a:p>
            <a:pPr>
              <a:lnSpc>
                <a:spcPct val="150000"/>
              </a:lnSpc>
            </a:pPr>
            <a:r>
              <a:rPr kumimoji="1" lang="ja-JP" altLang="en-US" sz="1200" b="1" dirty="0" smtClean="0">
                <a:latin typeface="メイリオ" panose="020B0604030504040204" pitchFamily="50" charset="-128"/>
                <a:ea typeface="メイリオ" panose="020B0604030504040204" pitchFamily="50" charset="-128"/>
              </a:rPr>
              <a:t>手技</a:t>
            </a:r>
            <a:endParaRPr kumimoji="1" lang="ja-JP" altLang="en-US" sz="1200" b="1" dirty="0">
              <a:latin typeface="メイリオ" panose="020B0604030504040204" pitchFamily="50" charset="-128"/>
              <a:ea typeface="メイリオ" panose="020B0604030504040204" pitchFamily="50" charset="-128"/>
            </a:endParaRPr>
          </a:p>
        </p:txBody>
      </p:sp>
      <p:cxnSp>
        <p:nvCxnSpPr>
          <p:cNvPr id="22" name="直線コネクタ 21"/>
          <p:cNvCxnSpPr/>
          <p:nvPr/>
        </p:nvCxnSpPr>
        <p:spPr>
          <a:xfrm>
            <a:off x="3570901" y="5424376"/>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1714" y="-20313"/>
            <a:ext cx="9602915" cy="9326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ヘッダー</a:t>
            </a:r>
            <a:endParaRPr kumimoji="1" lang="ja-JP" altLang="en-US" dirty="0"/>
          </a:p>
        </p:txBody>
      </p:sp>
      <p:sp>
        <p:nvSpPr>
          <p:cNvPr id="80" name="正方形/長方形 79"/>
          <p:cNvSpPr/>
          <p:nvPr/>
        </p:nvSpPr>
        <p:spPr>
          <a:xfrm>
            <a:off x="1328519" y="2433410"/>
            <a:ext cx="1936870" cy="52213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サイドナビ</a:t>
            </a:r>
            <a:endParaRPr kumimoji="1" lang="ja-JP" altLang="en-US" dirty="0"/>
          </a:p>
        </p:txBody>
      </p:sp>
      <p:sp>
        <p:nvSpPr>
          <p:cNvPr id="82" name="正方形/長方形 81"/>
          <p:cNvSpPr/>
          <p:nvPr/>
        </p:nvSpPr>
        <p:spPr>
          <a:xfrm>
            <a:off x="-1714" y="11908963"/>
            <a:ext cx="9602915" cy="9326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フッター</a:t>
            </a:r>
            <a:endParaRPr kumimoji="1" lang="ja-JP" altLang="en-US" dirty="0"/>
          </a:p>
        </p:txBody>
      </p:sp>
      <p:sp>
        <p:nvSpPr>
          <p:cNvPr id="28" name="テキスト ボックス 27"/>
          <p:cNvSpPr txBox="1"/>
          <p:nvPr/>
        </p:nvSpPr>
        <p:spPr>
          <a:xfrm>
            <a:off x="3579548" y="3084921"/>
            <a:ext cx="4677039" cy="388568"/>
          </a:xfrm>
          <a:prstGeom prst="rect">
            <a:avLst/>
          </a:prstGeom>
          <a:noFill/>
        </p:spPr>
        <p:txBody>
          <a:bodyPr wrap="square" lIns="0" rtlCol="0">
            <a:spAutoFit/>
          </a:bodyPr>
          <a:lstStyle/>
          <a:p>
            <a:pPr>
              <a:lnSpc>
                <a:spcPct val="150000"/>
              </a:lnSpc>
            </a:pPr>
            <a:r>
              <a:rPr lang="ja-JP" altLang="en-US" sz="1400" b="1" dirty="0">
                <a:solidFill>
                  <a:srgbClr val="90BD16"/>
                </a:solidFill>
                <a:latin typeface="メイリオ" panose="020B0604030504040204" pitchFamily="50" charset="-128"/>
                <a:ea typeface="メイリオ" panose="020B0604030504040204" pitchFamily="50" charset="-128"/>
              </a:rPr>
              <a:t>各症状に合わせた最適な治療方法を選択します</a:t>
            </a:r>
          </a:p>
        </p:txBody>
      </p:sp>
      <p:sp>
        <p:nvSpPr>
          <p:cNvPr id="30" name="テキスト ボックス 29"/>
          <p:cNvSpPr txBox="1"/>
          <p:nvPr/>
        </p:nvSpPr>
        <p:spPr>
          <a:xfrm>
            <a:off x="3579549" y="3484528"/>
            <a:ext cx="2877039" cy="1569660"/>
          </a:xfrm>
          <a:prstGeom prst="rect">
            <a:avLst/>
          </a:prstGeom>
          <a:noFill/>
        </p:spPr>
        <p:txBody>
          <a:bodyPr wrap="square" rtlCol="0">
            <a:spAutoFit/>
          </a:bodyPr>
          <a:lstStyle/>
          <a:p>
            <a:pPr>
              <a:lnSpc>
                <a:spcPct val="150000"/>
              </a:lnSpc>
            </a:pPr>
            <a:r>
              <a:rPr lang="ja-JP" altLang="en-US" sz="800" dirty="0" smtClean="0">
                <a:latin typeface="メイリオ" panose="020B0604030504040204" pitchFamily="50" charset="-128"/>
                <a:ea typeface="メイリオ" panose="020B0604030504040204" pitchFamily="50" charset="-128"/>
              </a:rPr>
              <a:t>「痛み」と一概に言ってもそこに至った原因や痛みの種類は患者様によって様々です。筋肉の痛みなのか、関節の炎症なのか、靭帯が伸びてしまっているのか、皮膚表面に近い浅い部分での問題なのか、体の深部が問題なのか、などです。</a:t>
            </a:r>
            <a:endParaRPr lang="en-US" altLang="ja-JP" sz="800" dirty="0" smtClean="0">
              <a:latin typeface="メイリオ" panose="020B0604030504040204" pitchFamily="50" charset="-128"/>
              <a:ea typeface="メイリオ" panose="020B0604030504040204" pitchFamily="50" charset="-128"/>
            </a:endParaRPr>
          </a:p>
          <a:p>
            <a:pPr>
              <a:lnSpc>
                <a:spcPct val="150000"/>
              </a:lnSpc>
            </a:pPr>
            <a:r>
              <a:rPr lang="ja-JP" altLang="en-US" sz="800" dirty="0" smtClean="0">
                <a:latin typeface="メイリオ" panose="020B0604030504040204" pitchFamily="50" charset="-128"/>
                <a:ea typeface="メイリオ" panose="020B0604030504040204" pitchFamily="50" charset="-128"/>
              </a:rPr>
              <a:t>当院では患者様の状態や症状に合わせ、手技や機器を使用し、できる限り早く改善できる治療方法を選択していきます。</a:t>
            </a:r>
            <a:endParaRPr lang="en-US" altLang="ja-JP" sz="800" dirty="0" smtClean="0">
              <a:latin typeface="メイリオ" panose="020B0604030504040204" pitchFamily="50" charset="-128"/>
              <a:ea typeface="メイリオ" panose="020B0604030504040204" pitchFamily="50" charset="-128"/>
            </a:endParaRPr>
          </a:p>
        </p:txBody>
      </p:sp>
      <p:pic>
        <p:nvPicPr>
          <p:cNvPr id="31" name="Picture 2" descr="\\Filesrv01\share\02制作\ディレクター\★素材集\wz0020005048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6588" y="3500419"/>
            <a:ext cx="1800000" cy="119085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Filesrv01\share\02制作\ディレクター\★素材集\af9940054551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6590" y="3488700"/>
            <a:ext cx="1800000" cy="1195304"/>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p:cNvSpPr txBox="1"/>
          <p:nvPr/>
        </p:nvSpPr>
        <p:spPr>
          <a:xfrm>
            <a:off x="3629644" y="7192910"/>
            <a:ext cx="4626946" cy="346249"/>
          </a:xfrm>
          <a:prstGeom prst="rect">
            <a:avLst/>
          </a:prstGeom>
          <a:noFill/>
        </p:spPr>
        <p:txBody>
          <a:bodyPr wrap="square" lIns="0" rtlCol="0">
            <a:spAutoFit/>
          </a:bodyPr>
          <a:lstStyle/>
          <a:p>
            <a:pPr>
              <a:lnSpc>
                <a:spcPct val="150000"/>
              </a:lnSpc>
            </a:pPr>
            <a:r>
              <a:rPr kumimoji="1" lang="ja-JP" altLang="en-US" sz="1200" b="1" dirty="0" smtClean="0">
                <a:latin typeface="メイリオ" panose="020B0604030504040204" pitchFamily="50" charset="-128"/>
                <a:ea typeface="メイリオ" panose="020B0604030504040204" pitchFamily="50" charset="-128"/>
              </a:rPr>
              <a:t>電気治療器</a:t>
            </a:r>
            <a:endParaRPr kumimoji="1" lang="ja-JP" altLang="en-US" sz="1200" b="1" dirty="0">
              <a:latin typeface="メイリオ" panose="020B0604030504040204" pitchFamily="50" charset="-128"/>
              <a:ea typeface="メイリオ" panose="020B0604030504040204" pitchFamily="50" charset="-128"/>
            </a:endParaRPr>
          </a:p>
        </p:txBody>
      </p:sp>
      <p:cxnSp>
        <p:nvCxnSpPr>
          <p:cNvPr id="34" name="直線コネクタ 33"/>
          <p:cNvCxnSpPr/>
          <p:nvPr/>
        </p:nvCxnSpPr>
        <p:spPr>
          <a:xfrm>
            <a:off x="3570901" y="7296636"/>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5370903" y="5796374"/>
            <a:ext cx="2877039" cy="1015663"/>
          </a:xfrm>
          <a:prstGeom prst="rect">
            <a:avLst/>
          </a:prstGeom>
          <a:noFill/>
        </p:spPr>
        <p:txBody>
          <a:bodyPr wrap="square" rtlCol="0">
            <a:spAutoFit/>
          </a:bodyPr>
          <a:lstStyle/>
          <a:p>
            <a:pPr>
              <a:lnSpc>
                <a:spcPct val="150000"/>
              </a:lnSpc>
            </a:pPr>
            <a:r>
              <a:rPr lang="ja-JP" altLang="en-US" sz="800" dirty="0" smtClean="0">
                <a:latin typeface="メイリオ" panose="020B0604030504040204" pitchFamily="50" charset="-128"/>
                <a:ea typeface="メイリオ" panose="020B0604030504040204" pitchFamily="50" charset="-128"/>
              </a:rPr>
              <a:t>保険治療でもしっかりと</a:t>
            </a:r>
            <a:r>
              <a:rPr lang="en-US" altLang="ja-JP" sz="800" dirty="0" smtClean="0">
                <a:latin typeface="メイリオ" panose="020B0604030504040204" pitchFamily="50" charset="-128"/>
                <a:ea typeface="メイリオ" panose="020B0604030504040204" pitchFamily="50" charset="-128"/>
              </a:rPr>
              <a:t>15</a:t>
            </a:r>
            <a:r>
              <a:rPr lang="ja-JP" altLang="en-US" sz="800" dirty="0" smtClean="0">
                <a:latin typeface="メイリオ" panose="020B0604030504040204" pitchFamily="50" charset="-128"/>
                <a:ea typeface="メイリオ" panose="020B0604030504040204" pitchFamily="50" charset="-128"/>
              </a:rPr>
              <a:t>分間指圧を行います。指圧により血行を促進させ、自然治癒力を高めます。</a:t>
            </a:r>
            <a:endParaRPr lang="en-US" altLang="ja-JP" sz="800" dirty="0" smtClean="0">
              <a:latin typeface="メイリオ" panose="020B0604030504040204" pitchFamily="50" charset="-128"/>
              <a:ea typeface="メイリオ" panose="020B0604030504040204" pitchFamily="50" charset="-128"/>
            </a:endParaRPr>
          </a:p>
          <a:p>
            <a:pPr>
              <a:lnSpc>
                <a:spcPct val="150000"/>
              </a:lnSpc>
            </a:pPr>
            <a:r>
              <a:rPr lang="ja-JP" altLang="en-US" sz="800" dirty="0">
                <a:latin typeface="メイリオ" panose="020B0604030504040204" pitchFamily="50" charset="-128"/>
                <a:ea typeface="メイリオ" panose="020B0604030504040204" pitchFamily="50" charset="-128"/>
              </a:rPr>
              <a:t>各スタッフ</a:t>
            </a:r>
            <a:r>
              <a:rPr lang="ja-JP" altLang="en-US" sz="800" dirty="0" smtClean="0">
                <a:latin typeface="メイリオ" panose="020B0604030504040204" pitchFamily="50" charset="-128"/>
                <a:ea typeface="メイリオ" panose="020B0604030504040204" pitchFamily="50" charset="-128"/>
              </a:rPr>
              <a:t>によって治療のムラが出ないよう、経験者だとしても、しっかりと</a:t>
            </a:r>
            <a:r>
              <a:rPr lang="en-US" altLang="ja-JP" sz="800" dirty="0" smtClean="0">
                <a:latin typeface="メイリオ" panose="020B0604030504040204" pitchFamily="50" charset="-128"/>
                <a:ea typeface="メイリオ" panose="020B0604030504040204" pitchFamily="50" charset="-128"/>
              </a:rPr>
              <a:t>3</a:t>
            </a:r>
            <a:r>
              <a:rPr lang="ja-JP" altLang="en-US" sz="800" dirty="0" smtClean="0">
                <a:latin typeface="メイリオ" panose="020B0604030504040204" pitchFamily="50" charset="-128"/>
                <a:ea typeface="メイリオ" panose="020B0604030504040204" pitchFamily="50" charset="-128"/>
              </a:rPr>
              <a:t>ヶ月間の研修を行い、すべての患者に対し最高の施術を行います。</a:t>
            </a:r>
            <a:endParaRPr lang="en-US" altLang="ja-JP" sz="800" dirty="0" smtClean="0">
              <a:latin typeface="メイリオ" panose="020B0604030504040204" pitchFamily="50" charset="-128"/>
              <a:ea typeface="メイリオ" panose="020B0604030504040204" pitchFamily="50" charset="-128"/>
            </a:endParaRPr>
          </a:p>
        </p:txBody>
      </p:sp>
      <p:sp>
        <p:nvSpPr>
          <p:cNvPr id="36" name="テキスト ボックス 35"/>
          <p:cNvSpPr txBox="1"/>
          <p:nvPr/>
        </p:nvSpPr>
        <p:spPr>
          <a:xfrm>
            <a:off x="5370903" y="7633389"/>
            <a:ext cx="2877039" cy="1384995"/>
          </a:xfrm>
          <a:prstGeom prst="rect">
            <a:avLst/>
          </a:prstGeom>
          <a:noFill/>
        </p:spPr>
        <p:txBody>
          <a:bodyPr wrap="square" rtlCol="0">
            <a:spAutoFit/>
          </a:bodyPr>
          <a:lstStyle/>
          <a:p>
            <a:pPr>
              <a:lnSpc>
                <a:spcPct val="150000"/>
              </a:lnSpc>
            </a:pPr>
            <a:r>
              <a:rPr lang="ja-JP" altLang="en-US" sz="800" dirty="0" smtClean="0">
                <a:latin typeface="メイリオ" panose="020B0604030504040204" pitchFamily="50" charset="-128"/>
                <a:ea typeface="メイリオ" panose="020B0604030504040204" pitchFamily="50" charset="-128"/>
              </a:rPr>
              <a:t>症状によって、</a:t>
            </a:r>
            <a:r>
              <a:rPr lang="en-US" altLang="ja-JP" sz="800" dirty="0" smtClean="0">
                <a:latin typeface="メイリオ" panose="020B0604030504040204" pitchFamily="50" charset="-128"/>
                <a:ea typeface="メイリオ" panose="020B0604030504040204" pitchFamily="50" charset="-128"/>
              </a:rPr>
              <a:t>8</a:t>
            </a:r>
            <a:r>
              <a:rPr lang="ja-JP" altLang="en-US" sz="800" dirty="0" smtClean="0">
                <a:latin typeface="メイリオ" panose="020B0604030504040204" pitchFamily="50" charset="-128"/>
                <a:ea typeface="メイリオ" panose="020B0604030504040204" pitchFamily="50" charset="-128"/>
              </a:rPr>
              <a:t>種類もの電気治療プログラムが組み込まれた最新の治療機器を用いて治療を行います。</a:t>
            </a:r>
            <a:endParaRPr lang="en-US" altLang="ja-JP" sz="800" dirty="0" smtClean="0">
              <a:latin typeface="メイリオ" panose="020B0604030504040204" pitchFamily="50" charset="-128"/>
              <a:ea typeface="メイリオ" panose="020B0604030504040204" pitchFamily="50" charset="-128"/>
            </a:endParaRPr>
          </a:p>
          <a:p>
            <a:pPr>
              <a:lnSpc>
                <a:spcPct val="150000"/>
              </a:lnSpc>
            </a:pPr>
            <a:r>
              <a:rPr lang="ja-JP" altLang="en-US" sz="800" dirty="0">
                <a:latin typeface="メイリオ" panose="020B0604030504040204" pitchFamily="50" charset="-128"/>
                <a:ea typeface="メイリオ" panose="020B0604030504040204" pitchFamily="50" charset="-128"/>
              </a:rPr>
              <a:t>立体</a:t>
            </a:r>
            <a:r>
              <a:rPr lang="ja-JP" altLang="en-US" sz="800" dirty="0" smtClean="0">
                <a:latin typeface="メイリオ" panose="020B0604030504040204" pitchFamily="50" charset="-128"/>
                <a:ea typeface="メイリオ" panose="020B0604030504040204" pitchFamily="50" charset="-128"/>
              </a:rPr>
              <a:t>動態波刺激療法と言われる、中周波の重なりによる動態干渉効果による絶大な鎮静効果、血行改善を促す療法をはじめとし、深部組織に高電圧を到達させる高電圧電気刺激療法など多彩なプログラムにより、痛みの除去や筋疲労の回復、筋力強化を促進させます。</a:t>
            </a:r>
            <a:endParaRPr lang="en-US" altLang="ja-JP" sz="800" dirty="0" smtClean="0">
              <a:latin typeface="メイリオ" panose="020B0604030504040204" pitchFamily="50" charset="-128"/>
              <a:ea typeface="メイリオ" panose="020B0604030504040204" pitchFamily="50" charset="-128"/>
            </a:endParaRPr>
          </a:p>
        </p:txBody>
      </p:sp>
      <p:cxnSp>
        <p:nvCxnSpPr>
          <p:cNvPr id="37" name="直線コネクタ 36"/>
          <p:cNvCxnSpPr/>
          <p:nvPr/>
        </p:nvCxnSpPr>
        <p:spPr>
          <a:xfrm>
            <a:off x="3576638" y="9338600"/>
            <a:ext cx="467995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3576638" y="9777455"/>
            <a:ext cx="4679950"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3579548" y="9353210"/>
            <a:ext cx="4677041" cy="388568"/>
          </a:xfrm>
          <a:prstGeom prst="rect">
            <a:avLst/>
          </a:prstGeom>
          <a:noFill/>
        </p:spPr>
        <p:txBody>
          <a:bodyPr wrap="square" lIns="0" rtlCol="0">
            <a:spAutoFit/>
          </a:bodyPr>
          <a:lstStyle/>
          <a:p>
            <a:pPr>
              <a:lnSpc>
                <a:spcPct val="150000"/>
              </a:lnSpc>
            </a:pPr>
            <a:r>
              <a:rPr kumimoji="1" lang="ja-JP" altLang="en-US" sz="1400" b="1" dirty="0" smtClean="0">
                <a:latin typeface="メイリオ" panose="020B0604030504040204" pitchFamily="50" charset="-128"/>
                <a:ea typeface="メイリオ" panose="020B0604030504040204" pitchFamily="50" charset="-128"/>
              </a:rPr>
              <a:t>料金</a:t>
            </a:r>
            <a:endParaRPr kumimoji="1" lang="ja-JP" altLang="en-US" sz="1400" b="1" dirty="0">
              <a:latin typeface="メイリオ" panose="020B0604030504040204" pitchFamily="50" charset="-128"/>
              <a:ea typeface="メイリオ" panose="020B0604030504040204" pitchFamily="50" charset="-128"/>
            </a:endParaRPr>
          </a:p>
        </p:txBody>
      </p:sp>
      <p:sp>
        <p:nvSpPr>
          <p:cNvPr id="41" name="テキスト ボックス 40"/>
          <p:cNvSpPr txBox="1"/>
          <p:nvPr/>
        </p:nvSpPr>
        <p:spPr>
          <a:xfrm>
            <a:off x="3599366" y="9945170"/>
            <a:ext cx="4639945" cy="630942"/>
          </a:xfrm>
          <a:prstGeom prst="rect">
            <a:avLst/>
          </a:prstGeom>
          <a:noFill/>
        </p:spPr>
        <p:txBody>
          <a:bodyPr wrap="square" rtlCol="0">
            <a:spAutoFit/>
          </a:bodyPr>
          <a:lstStyle/>
          <a:p>
            <a:pPr>
              <a:lnSpc>
                <a:spcPct val="150000"/>
              </a:lnSpc>
            </a:pPr>
            <a:r>
              <a:rPr kumimoji="1" lang="ja-JP" altLang="en-US" sz="800" dirty="0" smtClean="0">
                <a:latin typeface="メイリオ" panose="020B0604030504040204" pitchFamily="50" charset="-128"/>
                <a:ea typeface="メイリオ" panose="020B0604030504040204" pitchFamily="50" charset="-128"/>
              </a:rPr>
              <a:t>当院では指圧、鍼灸、ホグレルを使ったストレッチ等お一人の施術において、最善の治療となるよう複合的に施術を行っていきます。そのため</a:t>
            </a:r>
            <a:r>
              <a:rPr lang="ja-JP" altLang="en-US" sz="800" dirty="0" smtClean="0">
                <a:latin typeface="メイリオ" panose="020B0604030504040204" pitchFamily="50" charset="-128"/>
                <a:ea typeface="メイリオ" panose="020B0604030504040204" pitchFamily="50" charset="-128"/>
              </a:rPr>
              <a:t>部位数や施術の内容ではなく、施術時間によって料金を頂いております。</a:t>
            </a:r>
            <a:endParaRPr lang="en-US" altLang="ja-JP" sz="800" dirty="0" smtClean="0">
              <a:latin typeface="メイリオ" panose="020B0604030504040204" pitchFamily="50" charset="-128"/>
              <a:ea typeface="メイリオ" panose="020B0604030504040204" pitchFamily="50" charset="-128"/>
            </a:endParaRPr>
          </a:p>
        </p:txBody>
      </p:sp>
      <p:sp>
        <p:nvSpPr>
          <p:cNvPr id="42" name="テキスト ボックス 41"/>
          <p:cNvSpPr txBox="1"/>
          <p:nvPr/>
        </p:nvSpPr>
        <p:spPr>
          <a:xfrm>
            <a:off x="3629644" y="10612948"/>
            <a:ext cx="4626946" cy="346249"/>
          </a:xfrm>
          <a:prstGeom prst="rect">
            <a:avLst/>
          </a:prstGeom>
          <a:noFill/>
        </p:spPr>
        <p:txBody>
          <a:bodyPr wrap="square" lIns="0" rtlCol="0">
            <a:spAutoFit/>
          </a:bodyPr>
          <a:lstStyle/>
          <a:p>
            <a:pPr>
              <a:lnSpc>
                <a:spcPct val="150000"/>
              </a:lnSpc>
            </a:pPr>
            <a:r>
              <a:rPr lang="ja-JP" altLang="en-US" sz="1200" b="1" dirty="0">
                <a:latin typeface="メイリオ" panose="020B0604030504040204" pitchFamily="50" charset="-128"/>
                <a:ea typeface="メイリオ" panose="020B0604030504040204" pitchFamily="50" charset="-128"/>
              </a:rPr>
              <a:t>料金例</a:t>
            </a:r>
            <a:endParaRPr kumimoji="1" lang="ja-JP" altLang="en-US" sz="1200" b="1" dirty="0">
              <a:latin typeface="メイリオ" panose="020B0604030504040204" pitchFamily="50" charset="-128"/>
              <a:ea typeface="メイリオ" panose="020B0604030504040204" pitchFamily="50" charset="-128"/>
            </a:endParaRPr>
          </a:p>
        </p:txBody>
      </p:sp>
      <p:cxnSp>
        <p:nvCxnSpPr>
          <p:cNvPr id="43" name="直線コネクタ 42"/>
          <p:cNvCxnSpPr/>
          <p:nvPr/>
        </p:nvCxnSpPr>
        <p:spPr>
          <a:xfrm>
            <a:off x="3570901" y="10716674"/>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3579548" y="10961405"/>
            <a:ext cx="4677041" cy="303929"/>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例</a:t>
            </a:r>
            <a:r>
              <a:rPr kumimoji="1" lang="en-US" altLang="ja-JP" sz="1000" b="1" dirty="0" smtClean="0">
                <a:latin typeface="メイリオ" panose="020B0604030504040204" pitchFamily="50" charset="-128"/>
                <a:ea typeface="メイリオ" panose="020B0604030504040204" pitchFamily="50" charset="-128"/>
              </a:rPr>
              <a:t>1</a:t>
            </a:r>
            <a:endParaRPr kumimoji="1" lang="ja-JP" altLang="en-US" sz="1000" b="1" dirty="0">
              <a:latin typeface="メイリオ" panose="020B0604030504040204" pitchFamily="50" charset="-128"/>
              <a:ea typeface="メイリオ" panose="020B0604030504040204" pitchFamily="50" charset="-128"/>
            </a:endParaRPr>
          </a:p>
        </p:txBody>
      </p:sp>
      <p:cxnSp>
        <p:nvCxnSpPr>
          <p:cNvPr id="45" name="直線コネクタ 44"/>
          <p:cNvCxnSpPr/>
          <p:nvPr/>
        </p:nvCxnSpPr>
        <p:spPr>
          <a:xfrm>
            <a:off x="3576638" y="11265334"/>
            <a:ext cx="46799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3570901" y="11265334"/>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3599366" y="11328247"/>
            <a:ext cx="4639945" cy="461665"/>
          </a:xfrm>
          <a:prstGeom prst="rect">
            <a:avLst/>
          </a:prstGeom>
          <a:noFill/>
        </p:spPr>
        <p:txBody>
          <a:bodyPr wrap="square" rtlCol="0">
            <a:spAutoFit/>
          </a:bodyPr>
          <a:lstStyle/>
          <a:p>
            <a:pPr>
              <a:lnSpc>
                <a:spcPct val="150000"/>
              </a:lnSpc>
            </a:pPr>
            <a:r>
              <a:rPr lang="ja-JP" altLang="en-US" sz="800" dirty="0" smtClean="0">
                <a:latin typeface="メイリオ" panose="020B0604030504040204" pitchFamily="50" charset="-128"/>
                <a:ea typeface="メイリオ" panose="020B0604030504040204" pitchFamily="50" charset="-128"/>
              </a:rPr>
              <a:t>上記はあくまでも一例でございます。症状や治療内容、保険での負担割合によって料金は変わってまいります。詳しくは受付にてご説明をさせて頂きますのでお気軽にお尋ね下さい</a:t>
            </a:r>
            <a:r>
              <a:rPr lang="ja-JP" altLang="en-US" sz="800" dirty="0">
                <a:latin typeface="メイリオ" panose="020B0604030504040204" pitchFamily="50" charset="-128"/>
                <a:ea typeface="メイリオ" panose="020B0604030504040204" pitchFamily="50" charset="-128"/>
              </a:rPr>
              <a:t>。</a:t>
            </a:r>
            <a:endParaRPr lang="en-US" altLang="ja-JP" sz="800" dirty="0" smtClean="0">
              <a:latin typeface="メイリオ" panose="020B0604030504040204" pitchFamily="50" charset="-128"/>
              <a:ea typeface="メイリオ" panose="020B0604030504040204" pitchFamily="50" charset="-128"/>
            </a:endParaRPr>
          </a:p>
        </p:txBody>
      </p:sp>
      <p:pic>
        <p:nvPicPr>
          <p:cNvPr id="5" name="Picture 3" descr="C:\Users\哲司\Pictures\ストレッチ鍼灸イトー整骨院\ito\ito\137.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056" t="46074" r="34877" b="6860"/>
          <a:stretch/>
        </p:blipFill>
        <p:spPr bwMode="auto">
          <a:xfrm>
            <a:off x="3570901" y="5818465"/>
            <a:ext cx="1800000" cy="119960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哲司\Pictures\ストレッチ鍼灸イトー整骨院\ito\ito\143.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39311" y="3500419"/>
            <a:ext cx="1800000" cy="1199808"/>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p:cNvSpPr txBox="1"/>
          <p:nvPr/>
        </p:nvSpPr>
        <p:spPr>
          <a:xfrm>
            <a:off x="9632141" y="1381300"/>
            <a:ext cx="1146468" cy="477054"/>
          </a:xfrm>
          <a:prstGeom prst="rect">
            <a:avLst/>
          </a:prstGeom>
          <a:noFill/>
        </p:spPr>
        <p:txBody>
          <a:bodyPr wrap="none" rtlCol="0">
            <a:spAutoFit/>
          </a:bodyPr>
          <a:lstStyle/>
          <a:p>
            <a:r>
              <a:rPr lang="en-US" altLang="ja-JP" dirty="0"/>
              <a:t>201.jpg</a:t>
            </a:r>
            <a:endParaRPr kumimoji="1" lang="ja-JP" altLang="en-US" dirty="0"/>
          </a:p>
        </p:txBody>
      </p:sp>
    </p:spTree>
    <p:extLst>
      <p:ext uri="{BB962C8B-B14F-4D97-AF65-F5344CB8AC3E}">
        <p14:creationId xmlns:p14="http://schemas.microsoft.com/office/powerpoint/2010/main" val="2110789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C:\Users\哲司\Pictures\ストレッチ鍼灸イトー整骨院\ito\ito\29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9549" y="6224302"/>
            <a:ext cx="1800000" cy="1200089"/>
          </a:xfrm>
          <a:prstGeom prst="rect">
            <a:avLst/>
          </a:prstGeom>
          <a:noFill/>
          <a:extLst>
            <a:ext uri="{909E8E84-426E-40DD-AFC4-6F175D3DCCD1}">
              <a14:hiddenFill xmlns:a14="http://schemas.microsoft.com/office/drawing/2010/main">
                <a:solidFill>
                  <a:srgbClr val="FFFFFF"/>
                </a:solidFill>
              </a14:hiddenFill>
            </a:ext>
          </a:extLst>
        </p:spPr>
      </p:pic>
      <p:sp>
        <p:nvSpPr>
          <p:cNvPr id="78" name="正方形/長方形 77"/>
          <p:cNvSpPr/>
          <p:nvPr/>
        </p:nvSpPr>
        <p:spPr>
          <a:xfrm>
            <a:off x="1328518" y="1044623"/>
            <a:ext cx="6928072" cy="117869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148" name="Picture 4" descr="C:\Users\哲司\Pictures\ストレッチ鍼灸イトー整骨院\ito\ito\28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9" t="29249" r="16957" b="-29249"/>
          <a:stretch/>
        </p:blipFill>
        <p:spPr bwMode="auto">
          <a:xfrm>
            <a:off x="4263687" y="628035"/>
            <a:ext cx="4230000" cy="4290987"/>
          </a:xfrm>
          <a:prstGeom prst="ellipse">
            <a:avLst/>
          </a:prstGeom>
          <a:ln w="57150">
            <a:solidFill>
              <a:srgbClr val="B8957A"/>
            </a:solidFill>
          </a:ln>
          <a:effectLst/>
          <a:extLst>
            <a:ext uri="{909E8E84-426E-40DD-AFC4-6F175D3DCCD1}">
              <a14:hiddenFill xmlns:a14="http://schemas.microsoft.com/office/drawing/2010/main">
                <a:solidFill>
                  <a:srgbClr val="FFFFFF"/>
                </a:solidFill>
              </a14:hiddenFill>
            </a:ext>
          </a:extLst>
        </p:spPr>
      </p:pic>
      <p:pic>
        <p:nvPicPr>
          <p:cNvPr id="6147" name="Picture 3" descr="\\Filesrv01\share\02制作\ディレクター\★素材集\gf1060290324l.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185" t="44930" r="49033" b="33604"/>
          <a:stretch/>
        </p:blipFill>
        <p:spPr bwMode="auto">
          <a:xfrm>
            <a:off x="6168507" y="9495326"/>
            <a:ext cx="2088081" cy="156089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グループ化 5"/>
          <p:cNvGrpSpPr/>
          <p:nvPr/>
        </p:nvGrpSpPr>
        <p:grpSpPr>
          <a:xfrm>
            <a:off x="6528840" y="9729309"/>
            <a:ext cx="815930" cy="815930"/>
            <a:chOff x="6710051" y="9689440"/>
            <a:chExt cx="815930" cy="815930"/>
          </a:xfrm>
        </p:grpSpPr>
        <p:sp>
          <p:nvSpPr>
            <p:cNvPr id="5" name="円/楕円 4"/>
            <p:cNvSpPr/>
            <p:nvPr/>
          </p:nvSpPr>
          <p:spPr>
            <a:xfrm>
              <a:off x="6710051" y="9689440"/>
              <a:ext cx="815930" cy="815930"/>
            </a:xfrm>
            <a:prstGeom prst="ellipse">
              <a:avLst/>
            </a:prstGeom>
            <a:solidFill>
              <a:schemeClr val="accent6">
                <a:lumMod val="7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6827829" y="9807218"/>
              <a:ext cx="580374" cy="580374"/>
            </a:xfrm>
            <a:prstGeom prst="ellipse">
              <a:avLst/>
            </a:prstGeom>
            <a:solidFill>
              <a:schemeClr val="accent6">
                <a:lumMod val="7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6972968" y="9952357"/>
              <a:ext cx="290096" cy="290096"/>
            </a:xfrm>
            <a:prstGeom prst="ellipse">
              <a:avLst/>
            </a:prstGeom>
            <a:solidFill>
              <a:schemeClr val="accent6">
                <a:lumMod val="7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3" name="正方形/長方形 82"/>
          <p:cNvSpPr/>
          <p:nvPr/>
        </p:nvSpPr>
        <p:spPr>
          <a:xfrm>
            <a:off x="3994550" y="507706"/>
            <a:ext cx="4327106" cy="536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p:cNvSpPr txBox="1"/>
          <p:nvPr/>
        </p:nvSpPr>
        <p:spPr>
          <a:xfrm>
            <a:off x="1688962" y="1493350"/>
            <a:ext cx="1569660" cy="369332"/>
          </a:xfrm>
          <a:prstGeom prst="rect">
            <a:avLst/>
          </a:prstGeom>
          <a:noFill/>
        </p:spPr>
        <p:txBody>
          <a:bodyPr wrap="none" rtlCol="0">
            <a:spAutoFit/>
          </a:bodyPr>
          <a:lstStyle/>
          <a:p>
            <a:r>
              <a:rPr lang="ja-JP" altLang="en-US" sz="1800" dirty="0">
                <a:solidFill>
                  <a:schemeClr val="bg1"/>
                </a:solidFill>
                <a:latin typeface="小塚ゴシック Pro B" pitchFamily="34" charset="-128"/>
                <a:ea typeface="小塚ゴシック Pro B" pitchFamily="34" charset="-128"/>
              </a:rPr>
              <a:t>交通アクセス</a:t>
            </a:r>
            <a:endParaRPr kumimoji="1" lang="ja-JP" altLang="en-US" sz="1800" dirty="0">
              <a:solidFill>
                <a:schemeClr val="bg1"/>
              </a:solidFill>
              <a:latin typeface="小塚ゴシック Pro B" pitchFamily="34" charset="-128"/>
              <a:ea typeface="小塚ゴシック Pro B" pitchFamily="34" charset="-128"/>
            </a:endParaRPr>
          </a:p>
        </p:txBody>
      </p:sp>
      <p:sp>
        <p:nvSpPr>
          <p:cNvPr id="12" name="正方形/長方形 11"/>
          <p:cNvSpPr/>
          <p:nvPr/>
        </p:nvSpPr>
        <p:spPr>
          <a:xfrm>
            <a:off x="4018129" y="2223319"/>
            <a:ext cx="4327106" cy="2596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8256589" y="1055736"/>
            <a:ext cx="1344612" cy="2935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p:cNvCxnSpPr/>
          <p:nvPr/>
        </p:nvCxnSpPr>
        <p:spPr>
          <a:xfrm>
            <a:off x="3576638" y="2439349"/>
            <a:ext cx="467995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3576638" y="2878204"/>
            <a:ext cx="4679950"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3579548" y="2453959"/>
            <a:ext cx="4677041" cy="388568"/>
          </a:xfrm>
          <a:prstGeom prst="rect">
            <a:avLst/>
          </a:prstGeom>
          <a:noFill/>
        </p:spPr>
        <p:txBody>
          <a:bodyPr wrap="square" lIns="0" rtlCol="0">
            <a:spAutoFit/>
          </a:bodyPr>
          <a:lstStyle/>
          <a:p>
            <a:pPr>
              <a:lnSpc>
                <a:spcPct val="150000"/>
              </a:lnSpc>
            </a:pPr>
            <a:r>
              <a:rPr kumimoji="1" lang="ja-JP" altLang="en-US" sz="1400" b="1" dirty="0" smtClean="0">
                <a:latin typeface="メイリオ" panose="020B0604030504040204" pitchFamily="50" charset="-128"/>
                <a:ea typeface="メイリオ" panose="020B0604030504040204" pitchFamily="50" charset="-128"/>
              </a:rPr>
              <a:t>アクセスマップ</a:t>
            </a:r>
            <a:endParaRPr kumimoji="1" lang="ja-JP" altLang="en-US" sz="1400" b="1" dirty="0">
              <a:latin typeface="メイリオ" panose="020B0604030504040204" pitchFamily="50" charset="-128"/>
              <a:ea typeface="メイリオ" panose="020B0604030504040204" pitchFamily="50" charset="-128"/>
            </a:endParaRPr>
          </a:p>
        </p:txBody>
      </p:sp>
      <p:sp>
        <p:nvSpPr>
          <p:cNvPr id="95" name="テキスト ボックス 94"/>
          <p:cNvSpPr txBox="1"/>
          <p:nvPr/>
        </p:nvSpPr>
        <p:spPr>
          <a:xfrm>
            <a:off x="3629644" y="5824720"/>
            <a:ext cx="4626946" cy="346249"/>
          </a:xfrm>
          <a:prstGeom prst="rect">
            <a:avLst/>
          </a:prstGeom>
          <a:noFill/>
        </p:spPr>
        <p:txBody>
          <a:bodyPr wrap="square" lIns="0" rtlCol="0">
            <a:spAutoFit/>
          </a:bodyPr>
          <a:lstStyle/>
          <a:p>
            <a:pPr>
              <a:lnSpc>
                <a:spcPct val="150000"/>
              </a:lnSpc>
            </a:pPr>
            <a:r>
              <a:rPr kumimoji="1" lang="ja-JP" altLang="en-US" sz="1200" b="1" dirty="0" smtClean="0">
                <a:latin typeface="メイリオ" panose="020B0604030504040204" pitchFamily="50" charset="-128"/>
                <a:ea typeface="メイリオ" panose="020B0604030504040204" pitchFamily="50" charset="-128"/>
              </a:rPr>
              <a:t>駐車場について</a:t>
            </a:r>
            <a:endParaRPr kumimoji="1" lang="ja-JP" altLang="en-US" sz="1200" b="1" dirty="0">
              <a:latin typeface="メイリオ" panose="020B0604030504040204" pitchFamily="50" charset="-128"/>
              <a:ea typeface="メイリオ" panose="020B0604030504040204" pitchFamily="50" charset="-128"/>
            </a:endParaRPr>
          </a:p>
        </p:txBody>
      </p:sp>
      <p:cxnSp>
        <p:nvCxnSpPr>
          <p:cNvPr id="22" name="直線コネクタ 21"/>
          <p:cNvCxnSpPr/>
          <p:nvPr/>
        </p:nvCxnSpPr>
        <p:spPr>
          <a:xfrm>
            <a:off x="3570901" y="5928446"/>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1714" y="-20313"/>
            <a:ext cx="9602915" cy="9326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ヘッダー</a:t>
            </a:r>
            <a:endParaRPr kumimoji="1" lang="ja-JP" altLang="en-US" dirty="0"/>
          </a:p>
        </p:txBody>
      </p:sp>
      <p:sp>
        <p:nvSpPr>
          <p:cNvPr id="80" name="正方形/長方形 79"/>
          <p:cNvSpPr/>
          <p:nvPr/>
        </p:nvSpPr>
        <p:spPr>
          <a:xfrm>
            <a:off x="1328519" y="2433410"/>
            <a:ext cx="1936870" cy="52213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サイドナビ</a:t>
            </a:r>
            <a:endParaRPr kumimoji="1" lang="ja-JP" altLang="en-US" dirty="0"/>
          </a:p>
        </p:txBody>
      </p:sp>
      <p:sp>
        <p:nvSpPr>
          <p:cNvPr id="82" name="正方形/長方形 81"/>
          <p:cNvSpPr/>
          <p:nvPr/>
        </p:nvSpPr>
        <p:spPr>
          <a:xfrm>
            <a:off x="-8904" y="11145370"/>
            <a:ext cx="9602915" cy="165623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フッター</a:t>
            </a:r>
            <a:endParaRPr kumimoji="1" lang="ja-JP" altLang="en-US" dirty="0"/>
          </a:p>
        </p:txBody>
      </p:sp>
      <p:sp>
        <p:nvSpPr>
          <p:cNvPr id="2" name="正方形/長方形 1"/>
          <p:cNvSpPr/>
          <p:nvPr/>
        </p:nvSpPr>
        <p:spPr>
          <a:xfrm>
            <a:off x="3570901" y="3088340"/>
            <a:ext cx="4685687" cy="24483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err="1" smtClean="0"/>
              <a:t>Google</a:t>
            </a:r>
            <a:r>
              <a:rPr lang="en-US" altLang="ja-JP" dirty="0" err="1"/>
              <a:t>map</a:t>
            </a:r>
            <a:endParaRPr kumimoji="1" lang="ja-JP" altLang="en-US" dirty="0"/>
          </a:p>
        </p:txBody>
      </p:sp>
      <p:sp>
        <p:nvSpPr>
          <p:cNvPr id="3" name="正方形/長方形 2"/>
          <p:cNvSpPr/>
          <p:nvPr/>
        </p:nvSpPr>
        <p:spPr>
          <a:xfrm>
            <a:off x="9601200" y="3088340"/>
            <a:ext cx="1296180" cy="4524315"/>
          </a:xfrm>
          <a:prstGeom prst="rect">
            <a:avLst/>
          </a:prstGeom>
        </p:spPr>
        <p:txBody>
          <a:bodyPr wrap="square">
            <a:spAutoFit/>
          </a:bodyPr>
          <a:lstStyle/>
          <a:p>
            <a:r>
              <a:rPr lang="en-US" altLang="ja-JP" sz="1200" dirty="0"/>
              <a:t>&lt;</a:t>
            </a:r>
            <a:r>
              <a:rPr lang="en-US" altLang="ja-JP" sz="1200" dirty="0" err="1"/>
              <a:t>iframe</a:t>
            </a:r>
            <a:r>
              <a:rPr lang="en-US" altLang="ja-JP" sz="1200" dirty="0"/>
              <a:t> </a:t>
            </a:r>
            <a:r>
              <a:rPr lang="en-US" altLang="ja-JP" sz="1200" dirty="0" err="1"/>
              <a:t>src</a:t>
            </a:r>
            <a:r>
              <a:rPr lang="en-US" altLang="ja-JP" sz="1200" dirty="0"/>
              <a:t>="https://www.google.com/maps/embed?pb=!1m14!1m8!1m3!1d12999.364418141322!2d140.024693!3d35.458728!3m2!1i1024!2i768!4f13.1!3m3!1m2!1s0x60229e2cbd0ae53f%3A0xf7490df5fbf0efde!2z44K544OI44Os44OD44OB6Y2854G444Kk44OI44O85pW06aqo6Zmi!5e0!3m2!1sja!2sjp!4v1403600119633" width="600" height="450" </a:t>
            </a:r>
            <a:r>
              <a:rPr lang="en-US" altLang="ja-JP" sz="1200" dirty="0" err="1"/>
              <a:t>frameborder</a:t>
            </a:r>
            <a:r>
              <a:rPr lang="en-US" altLang="ja-JP" sz="1200" dirty="0"/>
              <a:t>="0" style="border:0"&gt;&lt;/</a:t>
            </a:r>
            <a:r>
              <a:rPr lang="en-US" altLang="ja-JP" sz="1200" dirty="0" err="1"/>
              <a:t>iframe</a:t>
            </a:r>
            <a:r>
              <a:rPr lang="en-US" altLang="ja-JP" sz="1200" dirty="0"/>
              <a:t>&gt;</a:t>
            </a:r>
            <a:endParaRPr lang="ja-JP" altLang="en-US" sz="1200" dirty="0"/>
          </a:p>
        </p:txBody>
      </p:sp>
      <p:sp>
        <p:nvSpPr>
          <p:cNvPr id="25" name="テキスト ボックス 24"/>
          <p:cNvSpPr txBox="1"/>
          <p:nvPr/>
        </p:nvSpPr>
        <p:spPr>
          <a:xfrm>
            <a:off x="5367748" y="6180629"/>
            <a:ext cx="2888841" cy="646331"/>
          </a:xfrm>
          <a:prstGeom prst="rect">
            <a:avLst/>
          </a:prstGeom>
          <a:noFill/>
        </p:spPr>
        <p:txBody>
          <a:bodyPr wrap="square" rtlCol="0">
            <a:spAutoFit/>
          </a:bodyPr>
          <a:lstStyle/>
          <a:p>
            <a:pPr>
              <a:lnSpc>
                <a:spcPct val="150000"/>
              </a:lnSpc>
            </a:pPr>
            <a:r>
              <a:rPr lang="ja-JP" altLang="en-US" sz="800" dirty="0">
                <a:latin typeface="メイリオ" panose="020B0604030504040204" pitchFamily="50" charset="-128"/>
                <a:ea typeface="メイリオ" panose="020B0604030504040204" pitchFamily="50" charset="-128"/>
              </a:rPr>
              <a:t>専用駐車場</a:t>
            </a:r>
            <a:r>
              <a:rPr lang="ja-JP" altLang="en-US" sz="800" dirty="0" smtClean="0">
                <a:latin typeface="メイリオ" panose="020B0604030504040204" pitchFamily="50" charset="-128"/>
                <a:ea typeface="メイリオ" panose="020B0604030504040204" pitchFamily="50" charset="-128"/>
              </a:rPr>
              <a:t>を完備しております。</a:t>
            </a:r>
            <a:endParaRPr lang="en-US" altLang="ja-JP" sz="800" dirty="0" smtClean="0">
              <a:latin typeface="メイリオ" panose="020B0604030504040204" pitchFamily="50" charset="-128"/>
              <a:ea typeface="メイリオ" panose="020B0604030504040204" pitchFamily="50" charset="-128"/>
            </a:endParaRPr>
          </a:p>
          <a:p>
            <a:pPr>
              <a:lnSpc>
                <a:spcPct val="150000"/>
              </a:lnSpc>
            </a:pPr>
            <a:r>
              <a:rPr lang="ja-JP" altLang="en-US" sz="800" dirty="0">
                <a:latin typeface="メイリオ" panose="020B0604030504040204" pitchFamily="50" charset="-128"/>
                <a:ea typeface="メイリオ" panose="020B0604030504040204" pitchFamily="50" charset="-128"/>
              </a:rPr>
              <a:t>雨の日</a:t>
            </a:r>
            <a:r>
              <a:rPr lang="ja-JP" altLang="en-US" sz="800" dirty="0" smtClean="0">
                <a:latin typeface="メイリオ" panose="020B0604030504040204" pitchFamily="50" charset="-128"/>
                <a:ea typeface="メイリオ" panose="020B0604030504040204" pitchFamily="50" charset="-128"/>
              </a:rPr>
              <a:t>でも濡れずに院内までお越しいただけるよう、屋根付きのスロープがございます。</a:t>
            </a:r>
            <a:endParaRPr kumimoji="1" lang="ja-JP" altLang="en-US" sz="800" dirty="0">
              <a:latin typeface="メイリオ" panose="020B0604030504040204" pitchFamily="50" charset="-128"/>
              <a:ea typeface="メイリオ" panose="020B0604030504040204" pitchFamily="50" charset="-128"/>
            </a:endParaRPr>
          </a:p>
        </p:txBody>
      </p:sp>
      <p:sp>
        <p:nvSpPr>
          <p:cNvPr id="32" name="テキスト ボックス 31"/>
          <p:cNvSpPr txBox="1"/>
          <p:nvPr/>
        </p:nvSpPr>
        <p:spPr>
          <a:xfrm>
            <a:off x="3579548" y="8520185"/>
            <a:ext cx="4677041" cy="646331"/>
          </a:xfrm>
          <a:prstGeom prst="rect">
            <a:avLst/>
          </a:prstGeom>
          <a:noFill/>
        </p:spPr>
        <p:txBody>
          <a:bodyPr wrap="square" rtlCol="0">
            <a:spAutoFit/>
          </a:bodyPr>
          <a:lstStyle/>
          <a:p>
            <a:pPr>
              <a:lnSpc>
                <a:spcPct val="150000"/>
              </a:lnSpc>
            </a:pPr>
            <a:r>
              <a:rPr kumimoji="1" lang="ja-JP" altLang="en-US" sz="800" dirty="0" smtClean="0">
                <a:latin typeface="メイリオ" panose="020B0604030504040204" pitchFamily="50" charset="-128"/>
                <a:ea typeface="メイリオ" panose="020B0604030504040204" pitchFamily="50" charset="-128"/>
              </a:rPr>
              <a:t>ストレッチ鍼灸イトー整骨院では、無料送迎サービスを実施しています。</a:t>
            </a:r>
            <a:endParaRPr kumimoji="1" lang="en-US" altLang="ja-JP" sz="800" dirty="0" smtClean="0">
              <a:latin typeface="メイリオ" panose="020B0604030504040204" pitchFamily="50" charset="-128"/>
              <a:ea typeface="メイリオ" panose="020B0604030504040204" pitchFamily="50" charset="-128"/>
            </a:endParaRPr>
          </a:p>
          <a:p>
            <a:pPr>
              <a:lnSpc>
                <a:spcPct val="150000"/>
              </a:lnSpc>
            </a:pPr>
            <a:r>
              <a:rPr kumimoji="1" lang="ja-JP" altLang="en-US" sz="800" dirty="0" smtClean="0">
                <a:latin typeface="メイリオ" panose="020B0604030504040204" pitchFamily="50" charset="-128"/>
                <a:ea typeface="メイリオ" panose="020B0604030504040204" pitchFamily="50" charset="-128"/>
              </a:rPr>
              <a:t>「行きたいけど自分の足で行くのは難しい」「車が運転できない」という患者さんに対し、ご自宅や近くの公民館などにお迎えに行きます。</a:t>
            </a:r>
            <a:endParaRPr kumimoji="1" lang="ja-JP" altLang="en-US" sz="800" dirty="0">
              <a:latin typeface="メイリオ" panose="020B0604030504040204" pitchFamily="50" charset="-128"/>
              <a:ea typeface="メイリオ" panose="020B0604030504040204" pitchFamily="50" charset="-128"/>
            </a:endParaRPr>
          </a:p>
        </p:txBody>
      </p:sp>
      <p:cxnSp>
        <p:nvCxnSpPr>
          <p:cNvPr id="33" name="直線コネクタ 32"/>
          <p:cNvCxnSpPr/>
          <p:nvPr/>
        </p:nvCxnSpPr>
        <p:spPr>
          <a:xfrm>
            <a:off x="3576638" y="7943204"/>
            <a:ext cx="467995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3576638" y="8382059"/>
            <a:ext cx="4679950"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3579548" y="7957814"/>
            <a:ext cx="4677041" cy="388568"/>
          </a:xfrm>
          <a:prstGeom prst="rect">
            <a:avLst/>
          </a:prstGeom>
          <a:noFill/>
        </p:spPr>
        <p:txBody>
          <a:bodyPr wrap="square" lIns="0" rtlCol="0">
            <a:spAutoFit/>
          </a:bodyPr>
          <a:lstStyle/>
          <a:p>
            <a:pPr>
              <a:lnSpc>
                <a:spcPct val="150000"/>
              </a:lnSpc>
            </a:pPr>
            <a:r>
              <a:rPr kumimoji="1" lang="ja-JP" altLang="en-US" sz="1400" b="1" dirty="0" smtClean="0">
                <a:latin typeface="メイリオ" panose="020B0604030504040204" pitchFamily="50" charset="-128"/>
                <a:ea typeface="メイリオ" panose="020B0604030504040204" pitchFamily="50" charset="-128"/>
              </a:rPr>
              <a:t>無料送迎をご利用下さい！</a:t>
            </a:r>
            <a:endParaRPr kumimoji="1" lang="ja-JP" altLang="en-US" sz="1400" b="1" dirty="0">
              <a:latin typeface="メイリオ" panose="020B0604030504040204" pitchFamily="50" charset="-128"/>
              <a:ea typeface="メイリオ" panose="020B0604030504040204" pitchFamily="50" charset="-128"/>
            </a:endParaRPr>
          </a:p>
        </p:txBody>
      </p:sp>
      <p:sp>
        <p:nvSpPr>
          <p:cNvPr id="36" name="テキスト ボックス 35"/>
          <p:cNvSpPr txBox="1"/>
          <p:nvPr/>
        </p:nvSpPr>
        <p:spPr>
          <a:xfrm>
            <a:off x="3629644" y="9222973"/>
            <a:ext cx="4626946" cy="346249"/>
          </a:xfrm>
          <a:prstGeom prst="rect">
            <a:avLst/>
          </a:prstGeom>
          <a:noFill/>
        </p:spPr>
        <p:txBody>
          <a:bodyPr wrap="square" lIns="0" rtlCol="0">
            <a:spAutoFit/>
          </a:bodyPr>
          <a:lstStyle/>
          <a:p>
            <a:pPr>
              <a:lnSpc>
                <a:spcPct val="150000"/>
              </a:lnSpc>
            </a:pPr>
            <a:r>
              <a:rPr kumimoji="1" lang="ja-JP" altLang="en-US" sz="1200" b="1" dirty="0" smtClean="0">
                <a:latin typeface="メイリオ" panose="020B0604030504040204" pitchFamily="50" charset="-128"/>
                <a:ea typeface="メイリオ" panose="020B0604030504040204" pitchFamily="50" charset="-128"/>
              </a:rPr>
              <a:t>送迎地域</a:t>
            </a:r>
            <a:endParaRPr kumimoji="1" lang="ja-JP" altLang="en-US" sz="1200" b="1" dirty="0">
              <a:latin typeface="メイリオ" panose="020B0604030504040204" pitchFamily="50" charset="-128"/>
              <a:ea typeface="メイリオ" panose="020B0604030504040204" pitchFamily="50" charset="-128"/>
            </a:endParaRPr>
          </a:p>
        </p:txBody>
      </p:sp>
      <p:cxnSp>
        <p:nvCxnSpPr>
          <p:cNvPr id="37" name="直線コネクタ 36"/>
          <p:cNvCxnSpPr/>
          <p:nvPr/>
        </p:nvCxnSpPr>
        <p:spPr>
          <a:xfrm>
            <a:off x="3570901" y="9326699"/>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3579549" y="9561583"/>
            <a:ext cx="2602134" cy="461665"/>
          </a:xfrm>
          <a:prstGeom prst="rect">
            <a:avLst/>
          </a:prstGeom>
          <a:noFill/>
        </p:spPr>
        <p:txBody>
          <a:bodyPr wrap="square" rtlCol="0">
            <a:spAutoFit/>
          </a:bodyPr>
          <a:lstStyle/>
          <a:p>
            <a:pPr>
              <a:lnSpc>
                <a:spcPct val="150000"/>
              </a:lnSpc>
            </a:pPr>
            <a:r>
              <a:rPr lang="ja-JP" altLang="en-US" sz="800" dirty="0" smtClean="0">
                <a:latin typeface="メイリオ" panose="020B0604030504040204" pitchFamily="50" charset="-128"/>
                <a:ea typeface="メイリオ" panose="020B0604030504040204" pitchFamily="50" charset="-128"/>
              </a:rPr>
              <a:t>袖ケ浦市：長浦、久保田、蔵波など</a:t>
            </a:r>
            <a:endParaRPr lang="en-US" altLang="ja-JP" sz="800" dirty="0" smtClean="0">
              <a:latin typeface="メイリオ" panose="020B0604030504040204" pitchFamily="50" charset="-128"/>
              <a:ea typeface="メイリオ" panose="020B0604030504040204" pitchFamily="50" charset="-128"/>
            </a:endParaRPr>
          </a:p>
          <a:p>
            <a:pPr>
              <a:lnSpc>
                <a:spcPct val="150000"/>
              </a:lnSpc>
            </a:pPr>
            <a:r>
              <a:rPr kumimoji="1" lang="ja-JP" altLang="en-US" sz="800" dirty="0" smtClean="0">
                <a:latin typeface="メイリオ" panose="020B0604030504040204" pitchFamily="50" charset="-128"/>
                <a:ea typeface="メイリオ" panose="020B0604030504040204" pitchFamily="50" charset="-128"/>
              </a:rPr>
              <a:t>市原市：姉ヶ崎、千種、桜台、青葉台、海保など</a:t>
            </a:r>
            <a:endParaRPr kumimoji="1" lang="ja-JP" altLang="en-US" sz="800" dirty="0">
              <a:latin typeface="メイリオ" panose="020B0604030504040204" pitchFamily="50" charset="-128"/>
              <a:ea typeface="メイリオ" panose="020B0604030504040204" pitchFamily="50" charset="-128"/>
            </a:endParaRPr>
          </a:p>
        </p:txBody>
      </p:sp>
      <p:sp>
        <p:nvSpPr>
          <p:cNvPr id="40" name="テキスト ボックス 39"/>
          <p:cNvSpPr txBox="1"/>
          <p:nvPr/>
        </p:nvSpPr>
        <p:spPr>
          <a:xfrm>
            <a:off x="6506319" y="10137274"/>
            <a:ext cx="611697" cy="240450"/>
          </a:xfrm>
          <a:prstGeom prst="rect">
            <a:avLst/>
          </a:prstGeom>
          <a:noFill/>
        </p:spPr>
        <p:txBody>
          <a:bodyPr wrap="square" rtlCol="0">
            <a:spAutoFit/>
          </a:bodyPr>
          <a:lstStyle/>
          <a:p>
            <a:pPr>
              <a:lnSpc>
                <a:spcPct val="150000"/>
              </a:lnSpc>
            </a:pPr>
            <a:r>
              <a:rPr kumimoji="1" lang="ja-JP" altLang="en-US" sz="700" dirty="0" smtClean="0">
                <a:latin typeface="メイリオ" panose="020B0604030504040204" pitchFamily="50" charset="-128"/>
                <a:ea typeface="メイリオ" panose="020B0604030504040204" pitchFamily="50" charset="-128"/>
              </a:rPr>
              <a:t>袖ケ浦市</a:t>
            </a:r>
            <a:endParaRPr kumimoji="1" lang="ja-JP" altLang="en-US" sz="700" dirty="0">
              <a:latin typeface="メイリオ" panose="020B0604030504040204" pitchFamily="50" charset="-128"/>
              <a:ea typeface="メイリオ" panose="020B0604030504040204" pitchFamily="50" charset="-128"/>
            </a:endParaRPr>
          </a:p>
        </p:txBody>
      </p:sp>
      <p:sp>
        <p:nvSpPr>
          <p:cNvPr id="41" name="テキスト ボックス 40"/>
          <p:cNvSpPr txBox="1"/>
          <p:nvPr/>
        </p:nvSpPr>
        <p:spPr>
          <a:xfrm>
            <a:off x="7032910" y="9866898"/>
            <a:ext cx="611697" cy="240450"/>
          </a:xfrm>
          <a:prstGeom prst="rect">
            <a:avLst/>
          </a:prstGeom>
          <a:noFill/>
        </p:spPr>
        <p:txBody>
          <a:bodyPr wrap="square" rtlCol="0">
            <a:spAutoFit/>
          </a:bodyPr>
          <a:lstStyle/>
          <a:p>
            <a:pPr>
              <a:lnSpc>
                <a:spcPct val="150000"/>
              </a:lnSpc>
            </a:pPr>
            <a:r>
              <a:rPr kumimoji="1" lang="ja-JP" altLang="en-US" sz="700" dirty="0" smtClean="0">
                <a:latin typeface="メイリオ" panose="020B0604030504040204" pitchFamily="50" charset="-128"/>
                <a:ea typeface="メイリオ" panose="020B0604030504040204" pitchFamily="50" charset="-128"/>
              </a:rPr>
              <a:t>市原市</a:t>
            </a:r>
            <a:endParaRPr kumimoji="1" lang="ja-JP" altLang="en-US" sz="700" dirty="0">
              <a:latin typeface="メイリオ" panose="020B0604030504040204" pitchFamily="50" charset="-128"/>
              <a:ea typeface="メイリオ" panose="020B0604030504040204" pitchFamily="50" charset="-128"/>
            </a:endParaRPr>
          </a:p>
        </p:txBody>
      </p:sp>
      <p:sp>
        <p:nvSpPr>
          <p:cNvPr id="42" name="テキスト ボックス 41"/>
          <p:cNvSpPr txBox="1"/>
          <p:nvPr/>
        </p:nvSpPr>
        <p:spPr>
          <a:xfrm>
            <a:off x="6312810" y="10505370"/>
            <a:ext cx="611697" cy="240450"/>
          </a:xfrm>
          <a:prstGeom prst="rect">
            <a:avLst/>
          </a:prstGeom>
          <a:noFill/>
        </p:spPr>
        <p:txBody>
          <a:bodyPr wrap="square" rtlCol="0">
            <a:spAutoFit/>
          </a:bodyPr>
          <a:lstStyle/>
          <a:p>
            <a:pPr>
              <a:lnSpc>
                <a:spcPct val="150000"/>
              </a:lnSpc>
            </a:pPr>
            <a:r>
              <a:rPr kumimoji="1" lang="ja-JP" altLang="en-US" sz="700" dirty="0" smtClean="0">
                <a:latin typeface="メイリオ" panose="020B0604030504040204" pitchFamily="50" charset="-128"/>
                <a:ea typeface="メイリオ" panose="020B0604030504040204" pitchFamily="50" charset="-128"/>
              </a:rPr>
              <a:t>木更津市</a:t>
            </a:r>
            <a:endParaRPr kumimoji="1" lang="ja-JP" altLang="en-US" sz="700" dirty="0">
              <a:latin typeface="メイリオ" panose="020B0604030504040204" pitchFamily="50" charset="-128"/>
              <a:ea typeface="メイリオ" panose="020B0604030504040204" pitchFamily="50" charset="-128"/>
            </a:endParaRPr>
          </a:p>
        </p:txBody>
      </p:sp>
      <p:sp>
        <p:nvSpPr>
          <p:cNvPr id="45" name="テキスト ボックス 44"/>
          <p:cNvSpPr txBox="1"/>
          <p:nvPr/>
        </p:nvSpPr>
        <p:spPr>
          <a:xfrm>
            <a:off x="9632141" y="1381300"/>
            <a:ext cx="1146468" cy="477054"/>
          </a:xfrm>
          <a:prstGeom prst="rect">
            <a:avLst/>
          </a:prstGeom>
          <a:noFill/>
        </p:spPr>
        <p:txBody>
          <a:bodyPr wrap="none" rtlCol="0">
            <a:spAutoFit/>
          </a:bodyPr>
          <a:lstStyle/>
          <a:p>
            <a:r>
              <a:rPr lang="en-US" altLang="ja-JP" dirty="0"/>
              <a:t>289.jpg</a:t>
            </a:r>
            <a:endParaRPr kumimoji="1" lang="ja-JP" altLang="en-US" dirty="0"/>
          </a:p>
        </p:txBody>
      </p:sp>
    </p:spTree>
    <p:extLst>
      <p:ext uri="{BB962C8B-B14F-4D97-AF65-F5344CB8AC3E}">
        <p14:creationId xmlns:p14="http://schemas.microsoft.com/office/powerpoint/2010/main" val="2816690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正方形/長方形 77"/>
          <p:cNvSpPr/>
          <p:nvPr/>
        </p:nvSpPr>
        <p:spPr>
          <a:xfrm>
            <a:off x="1328518" y="1044623"/>
            <a:ext cx="6928072" cy="117869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170" name="Picture 2" descr="C:\Users\哲司\Pictures\ストレッチ鍼灸イトー整骨院\ito\ito\25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7337" b="-13423"/>
          <a:stretch/>
        </p:blipFill>
        <p:spPr bwMode="auto">
          <a:xfrm>
            <a:off x="4163100" y="407120"/>
            <a:ext cx="4230000" cy="4193185"/>
          </a:xfrm>
          <a:prstGeom prst="ellipse">
            <a:avLst/>
          </a:prstGeom>
          <a:ln w="57150">
            <a:solidFill>
              <a:srgbClr val="B8957A"/>
            </a:solidFill>
          </a:ln>
          <a:effectLst/>
          <a:extLst>
            <a:ext uri="{909E8E84-426E-40DD-AFC4-6F175D3DCCD1}">
              <a14:hiddenFill xmlns:a14="http://schemas.microsoft.com/office/drawing/2010/main">
                <a:solidFill>
                  <a:srgbClr val="FFFFFF"/>
                </a:solidFill>
              </a14:hiddenFill>
            </a:ext>
          </a:extLst>
        </p:spPr>
      </p:pic>
      <p:sp>
        <p:nvSpPr>
          <p:cNvPr id="83" name="正方形/長方形 82"/>
          <p:cNvSpPr/>
          <p:nvPr/>
        </p:nvSpPr>
        <p:spPr>
          <a:xfrm>
            <a:off x="3994550" y="507706"/>
            <a:ext cx="4327106" cy="536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p:cNvSpPr txBox="1"/>
          <p:nvPr/>
        </p:nvSpPr>
        <p:spPr>
          <a:xfrm>
            <a:off x="1688962" y="1493350"/>
            <a:ext cx="4339650" cy="369332"/>
          </a:xfrm>
          <a:prstGeom prst="rect">
            <a:avLst/>
          </a:prstGeom>
          <a:noFill/>
        </p:spPr>
        <p:txBody>
          <a:bodyPr wrap="none" rtlCol="0">
            <a:spAutoFit/>
          </a:bodyPr>
          <a:lstStyle/>
          <a:p>
            <a:r>
              <a:rPr lang="ja-JP" altLang="en-US" sz="1800" dirty="0">
                <a:solidFill>
                  <a:schemeClr val="bg1"/>
                </a:solidFill>
                <a:latin typeface="小塚ゴシック Pro B" pitchFamily="34" charset="-128"/>
                <a:ea typeface="小塚ゴシック Pro B" pitchFamily="34" charset="-128"/>
              </a:rPr>
              <a:t>イトーメディカルケアグループのご紹介</a:t>
            </a:r>
            <a:endParaRPr kumimoji="1" lang="ja-JP" altLang="en-US" sz="1800" dirty="0">
              <a:solidFill>
                <a:schemeClr val="bg1"/>
              </a:solidFill>
              <a:latin typeface="小塚ゴシック Pro B" pitchFamily="34" charset="-128"/>
              <a:ea typeface="小塚ゴシック Pro B" pitchFamily="34" charset="-128"/>
            </a:endParaRPr>
          </a:p>
        </p:txBody>
      </p:sp>
      <p:sp>
        <p:nvSpPr>
          <p:cNvPr id="12" name="正方形/長方形 11"/>
          <p:cNvSpPr/>
          <p:nvPr/>
        </p:nvSpPr>
        <p:spPr>
          <a:xfrm>
            <a:off x="4018129" y="2223319"/>
            <a:ext cx="4327106" cy="2596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8256589" y="1055736"/>
            <a:ext cx="1344612" cy="2935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579549" y="4754684"/>
            <a:ext cx="2949292" cy="230832"/>
          </a:xfrm>
          <a:prstGeom prst="rect">
            <a:avLst/>
          </a:prstGeom>
          <a:noFill/>
        </p:spPr>
        <p:txBody>
          <a:bodyPr wrap="square" rtlCol="0">
            <a:spAutoFit/>
          </a:bodyPr>
          <a:lstStyle/>
          <a:p>
            <a:r>
              <a:rPr lang="en-US" altLang="ja-JP" sz="900" b="1" dirty="0" smtClean="0">
                <a:latin typeface="メイリオ" panose="020B0604030504040204" pitchFamily="50" charset="-128"/>
                <a:ea typeface="メイリオ" panose="020B0604030504040204" pitchFamily="50" charset="-128"/>
              </a:rPr>
              <a:t>TEL 0438-75-5557</a:t>
            </a:r>
            <a:endParaRPr kumimoji="1" lang="ja-JP" altLang="en-US" sz="900" b="1" dirty="0">
              <a:latin typeface="メイリオ" panose="020B0604030504040204" pitchFamily="50" charset="-128"/>
              <a:ea typeface="メイリオ" panose="020B0604030504040204" pitchFamily="50" charset="-128"/>
            </a:endParaRPr>
          </a:p>
        </p:txBody>
      </p:sp>
      <p:cxnSp>
        <p:nvCxnSpPr>
          <p:cNvPr id="20" name="直線コネクタ 19"/>
          <p:cNvCxnSpPr/>
          <p:nvPr/>
        </p:nvCxnSpPr>
        <p:spPr>
          <a:xfrm>
            <a:off x="3576638" y="2439349"/>
            <a:ext cx="467995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3576638" y="2878204"/>
            <a:ext cx="4679950"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3579548" y="2453959"/>
            <a:ext cx="4677041" cy="388568"/>
          </a:xfrm>
          <a:prstGeom prst="rect">
            <a:avLst/>
          </a:prstGeom>
          <a:noFill/>
        </p:spPr>
        <p:txBody>
          <a:bodyPr wrap="square" lIns="0" rtlCol="0">
            <a:spAutoFit/>
          </a:bodyPr>
          <a:lstStyle/>
          <a:p>
            <a:pPr>
              <a:lnSpc>
                <a:spcPct val="150000"/>
              </a:lnSpc>
            </a:pPr>
            <a:r>
              <a:rPr lang="ja-JP" altLang="en-US" sz="1400" b="1" dirty="0" smtClean="0">
                <a:latin typeface="メイリオ" panose="020B0604030504040204" pitchFamily="50" charset="-128"/>
                <a:ea typeface="メイリオ" panose="020B0604030504040204" pitchFamily="50" charset="-128"/>
              </a:rPr>
              <a:t>イトーメディカルケアについて</a:t>
            </a:r>
            <a:endParaRPr kumimoji="1" lang="ja-JP" altLang="en-US" sz="1400" b="1" dirty="0">
              <a:latin typeface="メイリオ" panose="020B0604030504040204" pitchFamily="50" charset="-128"/>
              <a:ea typeface="メイリオ" panose="020B0604030504040204" pitchFamily="50" charset="-128"/>
            </a:endParaRPr>
          </a:p>
        </p:txBody>
      </p:sp>
      <p:sp>
        <p:nvSpPr>
          <p:cNvPr id="95" name="テキスト ボックス 94"/>
          <p:cNvSpPr txBox="1"/>
          <p:nvPr/>
        </p:nvSpPr>
        <p:spPr>
          <a:xfrm>
            <a:off x="3629644" y="4382973"/>
            <a:ext cx="4626946" cy="346249"/>
          </a:xfrm>
          <a:prstGeom prst="rect">
            <a:avLst/>
          </a:prstGeom>
          <a:noFill/>
        </p:spPr>
        <p:txBody>
          <a:bodyPr wrap="square" lIns="0" rtlCol="0">
            <a:spAutoFit/>
          </a:bodyPr>
          <a:lstStyle/>
          <a:p>
            <a:pPr>
              <a:lnSpc>
                <a:spcPct val="150000"/>
              </a:lnSpc>
            </a:pPr>
            <a:r>
              <a:rPr kumimoji="1" lang="ja-JP" altLang="en-US" sz="1200" b="1" dirty="0" smtClean="0">
                <a:latin typeface="メイリオ" panose="020B0604030504040204" pitchFamily="50" charset="-128"/>
                <a:ea typeface="メイリオ" panose="020B0604030504040204" pitchFamily="50" charset="-128"/>
              </a:rPr>
              <a:t>イトー鍼灸整骨院</a:t>
            </a:r>
            <a:endParaRPr kumimoji="1" lang="ja-JP" altLang="en-US" sz="1200" b="1" dirty="0">
              <a:latin typeface="メイリオ" panose="020B0604030504040204" pitchFamily="50" charset="-128"/>
              <a:ea typeface="メイリオ" panose="020B0604030504040204" pitchFamily="50" charset="-128"/>
            </a:endParaRPr>
          </a:p>
        </p:txBody>
      </p:sp>
      <p:cxnSp>
        <p:nvCxnSpPr>
          <p:cNvPr id="22" name="直線コネクタ 21"/>
          <p:cNvCxnSpPr/>
          <p:nvPr/>
        </p:nvCxnSpPr>
        <p:spPr>
          <a:xfrm>
            <a:off x="3570901" y="4486699"/>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角丸四角形 25"/>
          <p:cNvSpPr/>
          <p:nvPr/>
        </p:nvSpPr>
        <p:spPr>
          <a:xfrm>
            <a:off x="4474063" y="6150953"/>
            <a:ext cx="998438" cy="224451"/>
          </a:xfrm>
          <a:prstGeom prst="roundRect">
            <a:avLst/>
          </a:prstGeom>
          <a:solidFill>
            <a:srgbClr val="F66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5" name="テキスト ボックス 104"/>
          <p:cNvSpPr txBox="1"/>
          <p:nvPr/>
        </p:nvSpPr>
        <p:spPr>
          <a:xfrm>
            <a:off x="4474063" y="6111213"/>
            <a:ext cx="998439" cy="282770"/>
          </a:xfrm>
          <a:prstGeom prst="rect">
            <a:avLst/>
          </a:prstGeom>
          <a:noFill/>
        </p:spPr>
        <p:txBody>
          <a:bodyPr wrap="square" lIns="72000" rIns="72000" rtlCol="0">
            <a:spAutoFit/>
          </a:bodyPr>
          <a:lstStyle/>
          <a:p>
            <a:pPr algn="ctr">
              <a:lnSpc>
                <a:spcPct val="150000"/>
              </a:lnSpc>
            </a:pPr>
            <a:r>
              <a:rPr kumimoji="1" lang="ja-JP" altLang="en-US" sz="900" b="1" dirty="0" smtClean="0">
                <a:solidFill>
                  <a:schemeClr val="bg1"/>
                </a:solidFill>
                <a:latin typeface="メイリオ" panose="020B0604030504040204" pitchFamily="50" charset="-128"/>
                <a:ea typeface="メイリオ" panose="020B0604030504040204" pitchFamily="50" charset="-128"/>
              </a:rPr>
              <a:t>詳細へ</a:t>
            </a:r>
            <a:endParaRPr kumimoji="1" lang="ja-JP" altLang="en-US" sz="900" b="1" dirty="0">
              <a:solidFill>
                <a:schemeClr val="bg1"/>
              </a:solidFill>
              <a:latin typeface="メイリオ" panose="020B0604030504040204" pitchFamily="50" charset="-128"/>
              <a:ea typeface="メイリオ" panose="020B0604030504040204" pitchFamily="50" charset="-128"/>
            </a:endParaRPr>
          </a:p>
        </p:txBody>
      </p:sp>
      <p:sp>
        <p:nvSpPr>
          <p:cNvPr id="4" name="正方形/長方形 3"/>
          <p:cNvSpPr/>
          <p:nvPr/>
        </p:nvSpPr>
        <p:spPr>
          <a:xfrm>
            <a:off x="-1714" y="-20313"/>
            <a:ext cx="9602915" cy="9326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ヘッダー</a:t>
            </a:r>
            <a:endParaRPr kumimoji="1" lang="ja-JP" altLang="en-US" dirty="0"/>
          </a:p>
        </p:txBody>
      </p:sp>
      <p:sp>
        <p:nvSpPr>
          <p:cNvPr id="80" name="正方形/長方形 79"/>
          <p:cNvSpPr/>
          <p:nvPr/>
        </p:nvSpPr>
        <p:spPr>
          <a:xfrm>
            <a:off x="1328519" y="2433410"/>
            <a:ext cx="1936870" cy="52213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サイドナビ</a:t>
            </a:r>
            <a:endParaRPr kumimoji="1" lang="ja-JP" altLang="en-US" dirty="0"/>
          </a:p>
        </p:txBody>
      </p:sp>
      <p:sp>
        <p:nvSpPr>
          <p:cNvPr id="82" name="正方形/長方形 81"/>
          <p:cNvSpPr/>
          <p:nvPr/>
        </p:nvSpPr>
        <p:spPr>
          <a:xfrm>
            <a:off x="-1714" y="11908963"/>
            <a:ext cx="9602915" cy="9326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フッター</a:t>
            </a:r>
            <a:endParaRPr kumimoji="1" lang="ja-JP" altLang="en-US" dirty="0"/>
          </a:p>
        </p:txBody>
      </p:sp>
      <p:sp>
        <p:nvSpPr>
          <p:cNvPr id="23" name="テキスト ボックス 22"/>
          <p:cNvSpPr txBox="1"/>
          <p:nvPr/>
        </p:nvSpPr>
        <p:spPr>
          <a:xfrm>
            <a:off x="3579548" y="3016330"/>
            <a:ext cx="4677041" cy="646331"/>
          </a:xfrm>
          <a:prstGeom prst="rect">
            <a:avLst/>
          </a:prstGeom>
          <a:noFill/>
        </p:spPr>
        <p:txBody>
          <a:bodyPr wrap="square" rtlCol="0">
            <a:spAutoFit/>
          </a:bodyPr>
          <a:lstStyle/>
          <a:p>
            <a:pPr>
              <a:lnSpc>
                <a:spcPct val="150000"/>
              </a:lnSpc>
            </a:pPr>
            <a:r>
              <a:rPr kumimoji="1" lang="ja-JP" altLang="en-US" sz="800" dirty="0" smtClean="0">
                <a:latin typeface="メイリオ" panose="020B0604030504040204" pitchFamily="50" charset="-128"/>
                <a:ea typeface="メイリオ" panose="020B0604030504040204" pitchFamily="50" charset="-128"/>
              </a:rPr>
              <a:t>イトーメディカルケアグループでは、鍼灸整骨院、訪問リハビリマッサージを業務を通し、沢山の地域の皆様にご指示を頂けるように、</a:t>
            </a:r>
            <a:r>
              <a:rPr kumimoji="1" lang="en-US" altLang="ja-JP" sz="800" b="1" dirty="0" smtClean="0">
                <a:latin typeface="メイリオ" panose="020B0604030504040204" pitchFamily="50" charset="-128"/>
                <a:ea typeface="メイリオ" panose="020B0604030504040204" pitchFamily="50" charset="-128"/>
              </a:rPr>
              <a:t>”</a:t>
            </a:r>
            <a:r>
              <a:rPr kumimoji="1" lang="ja-JP" altLang="en-US" sz="800" b="1" dirty="0" smtClean="0">
                <a:latin typeface="メイリオ" panose="020B0604030504040204" pitchFamily="50" charset="-128"/>
                <a:ea typeface="メイリオ" panose="020B0604030504040204" pitchFamily="50" charset="-128"/>
              </a:rPr>
              <a:t>一意専心</a:t>
            </a:r>
            <a:r>
              <a:rPr kumimoji="1" lang="en-US" altLang="ja-JP" sz="800" b="1" dirty="0" smtClean="0">
                <a:latin typeface="メイリオ" panose="020B0604030504040204" pitchFamily="50" charset="-128"/>
                <a:ea typeface="メイリオ" panose="020B0604030504040204" pitchFamily="50" charset="-128"/>
              </a:rPr>
              <a:t>”</a:t>
            </a:r>
            <a:r>
              <a:rPr kumimoji="1" lang="ja-JP" altLang="en-US" sz="800" dirty="0" smtClean="0">
                <a:latin typeface="メイリオ" panose="020B0604030504040204" pitchFamily="50" charset="-128"/>
                <a:ea typeface="メイリオ" panose="020B0604030504040204" pitchFamily="50" charset="-128"/>
              </a:rPr>
              <a:t>の気持ちを忘れず、スタッフとともに努力してまいります。</a:t>
            </a:r>
            <a:endParaRPr kumimoji="1" lang="ja-JP" altLang="en-US" sz="800" dirty="0">
              <a:latin typeface="メイリオ" panose="020B0604030504040204" pitchFamily="50" charset="-128"/>
              <a:ea typeface="メイリオ" panose="020B0604030504040204" pitchFamily="50" charset="-128"/>
            </a:endParaRPr>
          </a:p>
        </p:txBody>
      </p:sp>
      <p:sp>
        <p:nvSpPr>
          <p:cNvPr id="2" name="正方形/長方形 1"/>
          <p:cNvSpPr/>
          <p:nvPr/>
        </p:nvSpPr>
        <p:spPr>
          <a:xfrm>
            <a:off x="6528840" y="4729222"/>
            <a:ext cx="1727750" cy="12379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smtClean="0"/>
              <a:t>写真</a:t>
            </a:r>
            <a:endParaRPr kumimoji="1" lang="ja-JP" altLang="en-US" dirty="0"/>
          </a:p>
        </p:txBody>
      </p:sp>
      <p:sp>
        <p:nvSpPr>
          <p:cNvPr id="27" name="テキスト ボックス 26"/>
          <p:cNvSpPr txBox="1"/>
          <p:nvPr/>
        </p:nvSpPr>
        <p:spPr>
          <a:xfrm>
            <a:off x="4018129" y="5019708"/>
            <a:ext cx="2510712" cy="276999"/>
          </a:xfrm>
          <a:prstGeom prst="rect">
            <a:avLst/>
          </a:prstGeom>
          <a:noFill/>
        </p:spPr>
        <p:txBody>
          <a:bodyPr wrap="square" rtlCol="0">
            <a:spAutoFit/>
          </a:bodyPr>
          <a:lstStyle/>
          <a:p>
            <a:pPr>
              <a:lnSpc>
                <a:spcPct val="150000"/>
              </a:lnSpc>
            </a:pPr>
            <a:r>
              <a:rPr lang="ja-JP" altLang="en-US" sz="800" dirty="0">
                <a:latin typeface="メイリオ" panose="020B0604030504040204" pitchFamily="50" charset="-128"/>
                <a:ea typeface="メイリオ" panose="020B0604030504040204" pitchFamily="50" charset="-128"/>
              </a:rPr>
              <a:t>〒</a:t>
            </a:r>
            <a:r>
              <a:rPr lang="en-US" altLang="ja-JP" sz="800" dirty="0" smtClean="0">
                <a:latin typeface="メイリオ" panose="020B0604030504040204" pitchFamily="50" charset="-128"/>
                <a:ea typeface="メイリオ" panose="020B0604030504040204" pitchFamily="50" charset="-128"/>
              </a:rPr>
              <a:t>299-0211</a:t>
            </a:r>
            <a:r>
              <a:rPr lang="ja-JP" altLang="en-US" sz="800" dirty="0" smtClean="0">
                <a:latin typeface="メイリオ" panose="020B0604030504040204" pitchFamily="50" charset="-128"/>
                <a:ea typeface="メイリオ" panose="020B0604030504040204" pitchFamily="50" charset="-128"/>
              </a:rPr>
              <a:t>　千葉県</a:t>
            </a:r>
            <a:r>
              <a:rPr lang="ja-JP" altLang="en-US" sz="800" dirty="0">
                <a:latin typeface="メイリオ" panose="020B0604030504040204" pitchFamily="50" charset="-128"/>
                <a:ea typeface="メイリオ" panose="020B0604030504040204" pitchFamily="50" charset="-128"/>
              </a:rPr>
              <a:t>袖ケ浦市野里</a:t>
            </a:r>
            <a:r>
              <a:rPr lang="en-US" altLang="ja-JP" sz="800" dirty="0">
                <a:latin typeface="メイリオ" panose="020B0604030504040204" pitchFamily="50" charset="-128"/>
                <a:ea typeface="メイリオ" panose="020B0604030504040204" pitchFamily="50" charset="-128"/>
              </a:rPr>
              <a:t>1770-3</a:t>
            </a:r>
            <a:endParaRPr kumimoji="1" lang="ja-JP" altLang="en-US" sz="800" dirty="0">
              <a:latin typeface="メイリオ" panose="020B0604030504040204" pitchFamily="50" charset="-128"/>
              <a:ea typeface="メイリオ" panose="020B0604030504040204" pitchFamily="50" charset="-128"/>
            </a:endParaRPr>
          </a:p>
        </p:txBody>
      </p:sp>
      <p:sp>
        <p:nvSpPr>
          <p:cNvPr id="28" name="正方形/長方形 27"/>
          <p:cNvSpPr/>
          <p:nvPr/>
        </p:nvSpPr>
        <p:spPr>
          <a:xfrm>
            <a:off x="3570900" y="5090810"/>
            <a:ext cx="423649" cy="140935"/>
          </a:xfrm>
          <a:prstGeom prst="rect">
            <a:avLst/>
          </a:prstGeom>
          <a:solidFill>
            <a:srgbClr val="F66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29" name="テキスト ボックス 28"/>
          <p:cNvSpPr txBox="1"/>
          <p:nvPr/>
        </p:nvSpPr>
        <p:spPr>
          <a:xfrm>
            <a:off x="3585899" y="5068585"/>
            <a:ext cx="408651" cy="200055"/>
          </a:xfrm>
          <a:prstGeom prst="rect">
            <a:avLst/>
          </a:prstGeom>
          <a:noFill/>
        </p:spPr>
        <p:txBody>
          <a:bodyPr wrap="square" rtlCol="0">
            <a:spAutoFit/>
          </a:bodyPr>
          <a:lstStyle/>
          <a:p>
            <a:r>
              <a:rPr kumimoji="1" lang="ja-JP" altLang="en-US" sz="700" dirty="0" smtClean="0">
                <a:solidFill>
                  <a:schemeClr val="bg1"/>
                </a:solidFill>
                <a:latin typeface="メイリオ" panose="020B0604030504040204" pitchFamily="50" charset="-128"/>
                <a:ea typeface="メイリオ" panose="020B0604030504040204" pitchFamily="50" charset="-128"/>
              </a:rPr>
              <a:t>住所</a:t>
            </a:r>
            <a:endParaRPr kumimoji="1" lang="ja-JP" altLang="en-US" sz="700" dirty="0">
              <a:solidFill>
                <a:schemeClr val="bg1"/>
              </a:solidFill>
              <a:latin typeface="メイリオ" panose="020B0604030504040204" pitchFamily="50" charset="-128"/>
              <a:ea typeface="メイリオ" panose="020B0604030504040204" pitchFamily="50" charset="-128"/>
            </a:endParaRPr>
          </a:p>
        </p:txBody>
      </p:sp>
      <p:sp>
        <p:nvSpPr>
          <p:cNvPr id="30" name="テキスト ボックス 29"/>
          <p:cNvSpPr txBox="1"/>
          <p:nvPr/>
        </p:nvSpPr>
        <p:spPr>
          <a:xfrm>
            <a:off x="4018129" y="5297660"/>
            <a:ext cx="2510712" cy="461665"/>
          </a:xfrm>
          <a:prstGeom prst="rect">
            <a:avLst/>
          </a:prstGeom>
          <a:noFill/>
        </p:spPr>
        <p:txBody>
          <a:bodyPr wrap="square" rtlCol="0">
            <a:spAutoFit/>
          </a:bodyPr>
          <a:lstStyle/>
          <a:p>
            <a:pPr>
              <a:lnSpc>
                <a:spcPct val="150000"/>
              </a:lnSpc>
            </a:pPr>
            <a:r>
              <a:rPr kumimoji="1" lang="en-US" altLang="ja-JP" sz="800" dirty="0" smtClean="0">
                <a:latin typeface="メイリオ" panose="020B0604030504040204" pitchFamily="50" charset="-128"/>
                <a:ea typeface="メイリオ" panose="020B0604030504040204" pitchFamily="50" charset="-128"/>
              </a:rPr>
              <a:t>【</a:t>
            </a:r>
            <a:r>
              <a:rPr kumimoji="1" lang="ja-JP" altLang="en-US" sz="800" dirty="0" smtClean="0">
                <a:latin typeface="メイリオ" panose="020B0604030504040204" pitchFamily="50" charset="-128"/>
                <a:ea typeface="メイリオ" panose="020B0604030504040204" pitchFamily="50" charset="-128"/>
              </a:rPr>
              <a:t>午前</a:t>
            </a:r>
            <a:r>
              <a:rPr kumimoji="1" lang="en-US" altLang="ja-JP" sz="800" dirty="0" smtClean="0">
                <a:latin typeface="メイリオ" panose="020B0604030504040204" pitchFamily="50" charset="-128"/>
                <a:ea typeface="メイリオ" panose="020B0604030504040204" pitchFamily="50" charset="-128"/>
              </a:rPr>
              <a:t>】9:00</a:t>
            </a:r>
            <a:r>
              <a:rPr kumimoji="1" lang="ja-JP" altLang="en-US" sz="800" dirty="0" smtClean="0">
                <a:latin typeface="メイリオ" panose="020B0604030504040204" pitchFamily="50" charset="-128"/>
                <a:ea typeface="メイリオ" panose="020B0604030504040204" pitchFamily="50" charset="-128"/>
              </a:rPr>
              <a:t>～</a:t>
            </a:r>
            <a:r>
              <a:rPr kumimoji="1" lang="en-US" altLang="ja-JP" sz="800" dirty="0" smtClean="0">
                <a:latin typeface="メイリオ" panose="020B0604030504040204" pitchFamily="50" charset="-128"/>
                <a:ea typeface="メイリオ" panose="020B0604030504040204" pitchFamily="50" charset="-128"/>
              </a:rPr>
              <a:t>12:00</a:t>
            </a:r>
          </a:p>
          <a:p>
            <a:pPr>
              <a:lnSpc>
                <a:spcPct val="150000"/>
              </a:lnSpc>
            </a:pPr>
            <a:r>
              <a:rPr lang="en-US" altLang="ja-JP" sz="800" dirty="0" smtClean="0">
                <a:latin typeface="メイリオ" panose="020B0604030504040204" pitchFamily="50" charset="-128"/>
                <a:ea typeface="メイリオ" panose="020B0604030504040204" pitchFamily="50" charset="-128"/>
              </a:rPr>
              <a:t>【</a:t>
            </a:r>
            <a:r>
              <a:rPr lang="ja-JP" altLang="en-US" sz="800" dirty="0" smtClean="0">
                <a:latin typeface="メイリオ" panose="020B0604030504040204" pitchFamily="50" charset="-128"/>
                <a:ea typeface="メイリオ" panose="020B0604030504040204" pitchFamily="50" charset="-128"/>
              </a:rPr>
              <a:t>午後</a:t>
            </a:r>
            <a:r>
              <a:rPr lang="en-US" altLang="ja-JP" sz="800" dirty="0" smtClean="0">
                <a:latin typeface="メイリオ" panose="020B0604030504040204" pitchFamily="50" charset="-128"/>
                <a:ea typeface="メイリオ" panose="020B0604030504040204" pitchFamily="50" charset="-128"/>
              </a:rPr>
              <a:t>】14:00</a:t>
            </a:r>
            <a:r>
              <a:rPr lang="ja-JP" altLang="en-US" sz="800" dirty="0" smtClean="0">
                <a:latin typeface="メイリオ" panose="020B0604030504040204" pitchFamily="50" charset="-128"/>
                <a:ea typeface="メイリオ" panose="020B0604030504040204" pitchFamily="50" charset="-128"/>
              </a:rPr>
              <a:t>～</a:t>
            </a:r>
            <a:r>
              <a:rPr lang="en-US" altLang="ja-JP" sz="800" dirty="0" smtClean="0">
                <a:latin typeface="メイリオ" panose="020B0604030504040204" pitchFamily="50" charset="-128"/>
                <a:ea typeface="メイリオ" panose="020B0604030504040204" pitchFamily="50" charset="-128"/>
              </a:rPr>
              <a:t>19:30</a:t>
            </a:r>
            <a:endParaRPr kumimoji="1" lang="ja-JP" altLang="en-US" sz="800" dirty="0">
              <a:latin typeface="メイリオ" panose="020B0604030504040204" pitchFamily="50" charset="-128"/>
              <a:ea typeface="メイリオ" panose="020B0604030504040204" pitchFamily="50" charset="-128"/>
            </a:endParaRPr>
          </a:p>
        </p:txBody>
      </p:sp>
      <p:sp>
        <p:nvSpPr>
          <p:cNvPr id="31" name="正方形/長方形 30"/>
          <p:cNvSpPr/>
          <p:nvPr/>
        </p:nvSpPr>
        <p:spPr>
          <a:xfrm>
            <a:off x="3570900" y="5368762"/>
            <a:ext cx="423649" cy="140935"/>
          </a:xfrm>
          <a:prstGeom prst="rect">
            <a:avLst/>
          </a:prstGeom>
          <a:solidFill>
            <a:srgbClr val="F66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32" name="テキスト ボックス 31"/>
          <p:cNvSpPr txBox="1"/>
          <p:nvPr/>
        </p:nvSpPr>
        <p:spPr>
          <a:xfrm>
            <a:off x="3504420" y="5346537"/>
            <a:ext cx="576079" cy="200055"/>
          </a:xfrm>
          <a:prstGeom prst="rect">
            <a:avLst/>
          </a:prstGeom>
          <a:noFill/>
        </p:spPr>
        <p:txBody>
          <a:bodyPr wrap="square" rtlCol="0">
            <a:spAutoFit/>
          </a:bodyPr>
          <a:lstStyle/>
          <a:p>
            <a:r>
              <a:rPr kumimoji="1" lang="ja-JP" altLang="en-US" sz="700" dirty="0" smtClean="0">
                <a:solidFill>
                  <a:schemeClr val="bg1"/>
                </a:solidFill>
                <a:latin typeface="メイリオ" panose="020B0604030504040204" pitchFamily="50" charset="-128"/>
                <a:ea typeface="メイリオ" panose="020B0604030504040204" pitchFamily="50" charset="-128"/>
              </a:rPr>
              <a:t>診療時間</a:t>
            </a:r>
            <a:endParaRPr kumimoji="1" lang="ja-JP" altLang="en-US" sz="700" dirty="0">
              <a:solidFill>
                <a:schemeClr val="bg1"/>
              </a:solidFill>
              <a:latin typeface="メイリオ" panose="020B0604030504040204" pitchFamily="50" charset="-128"/>
              <a:ea typeface="メイリオ" panose="020B0604030504040204" pitchFamily="50" charset="-128"/>
            </a:endParaRPr>
          </a:p>
        </p:txBody>
      </p:sp>
      <p:sp>
        <p:nvSpPr>
          <p:cNvPr id="33" name="テキスト ボックス 32"/>
          <p:cNvSpPr txBox="1"/>
          <p:nvPr/>
        </p:nvSpPr>
        <p:spPr>
          <a:xfrm>
            <a:off x="4018129" y="5759325"/>
            <a:ext cx="2510712" cy="261610"/>
          </a:xfrm>
          <a:prstGeom prst="rect">
            <a:avLst/>
          </a:prstGeom>
          <a:noFill/>
        </p:spPr>
        <p:txBody>
          <a:bodyPr wrap="square" rtlCol="0">
            <a:spAutoFit/>
          </a:bodyPr>
          <a:lstStyle/>
          <a:p>
            <a:pPr>
              <a:lnSpc>
                <a:spcPct val="150000"/>
              </a:lnSpc>
            </a:pPr>
            <a:r>
              <a:rPr kumimoji="1" lang="ja-JP" altLang="en-US" sz="800" dirty="0" smtClean="0">
                <a:latin typeface="メイリオ" panose="020B0604030504040204" pitchFamily="50" charset="-128"/>
                <a:ea typeface="メイリオ" panose="020B0604030504040204" pitchFamily="50" charset="-128"/>
              </a:rPr>
              <a:t>金曜日</a:t>
            </a:r>
            <a:endParaRPr kumimoji="1" lang="ja-JP" altLang="en-US" sz="800" dirty="0">
              <a:latin typeface="メイリオ" panose="020B0604030504040204" pitchFamily="50" charset="-128"/>
              <a:ea typeface="メイリオ" panose="020B0604030504040204" pitchFamily="50" charset="-128"/>
            </a:endParaRPr>
          </a:p>
        </p:txBody>
      </p:sp>
      <p:sp>
        <p:nvSpPr>
          <p:cNvPr id="34" name="正方形/長方形 33"/>
          <p:cNvSpPr/>
          <p:nvPr/>
        </p:nvSpPr>
        <p:spPr>
          <a:xfrm>
            <a:off x="3570900" y="5830427"/>
            <a:ext cx="423649" cy="140935"/>
          </a:xfrm>
          <a:prstGeom prst="rect">
            <a:avLst/>
          </a:prstGeom>
          <a:solidFill>
            <a:srgbClr val="F66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35" name="テキスト ボックス 34"/>
          <p:cNvSpPr txBox="1"/>
          <p:nvPr/>
        </p:nvSpPr>
        <p:spPr>
          <a:xfrm>
            <a:off x="3504420" y="5808202"/>
            <a:ext cx="576079" cy="200055"/>
          </a:xfrm>
          <a:prstGeom prst="rect">
            <a:avLst/>
          </a:prstGeom>
          <a:noFill/>
        </p:spPr>
        <p:txBody>
          <a:bodyPr wrap="square" rtlCol="0">
            <a:spAutoFit/>
          </a:bodyPr>
          <a:lstStyle/>
          <a:p>
            <a:pPr algn="ctr"/>
            <a:r>
              <a:rPr lang="ja-JP" altLang="en-US" sz="700" dirty="0">
                <a:solidFill>
                  <a:schemeClr val="bg1"/>
                </a:solidFill>
                <a:latin typeface="メイリオ" panose="020B0604030504040204" pitchFamily="50" charset="-128"/>
                <a:ea typeface="メイリオ" panose="020B0604030504040204" pitchFamily="50" charset="-128"/>
              </a:rPr>
              <a:t>休診日</a:t>
            </a:r>
            <a:endParaRPr kumimoji="1" lang="ja-JP" altLang="en-US" sz="700" dirty="0">
              <a:solidFill>
                <a:schemeClr val="bg1"/>
              </a:solidFill>
              <a:latin typeface="メイリオ" panose="020B0604030504040204" pitchFamily="50" charset="-128"/>
              <a:ea typeface="メイリオ" panose="020B0604030504040204" pitchFamily="50" charset="-128"/>
            </a:endParaRPr>
          </a:p>
        </p:txBody>
      </p:sp>
      <p:sp>
        <p:nvSpPr>
          <p:cNvPr id="36" name="テキスト ボックス 35"/>
          <p:cNvSpPr txBox="1"/>
          <p:nvPr/>
        </p:nvSpPr>
        <p:spPr>
          <a:xfrm>
            <a:off x="3579549" y="7072805"/>
            <a:ext cx="2949292" cy="230832"/>
          </a:xfrm>
          <a:prstGeom prst="rect">
            <a:avLst/>
          </a:prstGeom>
          <a:noFill/>
        </p:spPr>
        <p:txBody>
          <a:bodyPr wrap="square" rtlCol="0">
            <a:spAutoFit/>
          </a:bodyPr>
          <a:lstStyle/>
          <a:p>
            <a:r>
              <a:rPr lang="en-US" altLang="ja-JP" sz="900" b="1" dirty="0">
                <a:latin typeface="メイリオ" panose="020B0604030504040204" pitchFamily="50" charset="-128"/>
                <a:ea typeface="メイリオ" panose="020B0604030504040204" pitchFamily="50" charset="-128"/>
              </a:rPr>
              <a:t>TEL 0438-52-3352</a:t>
            </a:r>
            <a:endParaRPr kumimoji="1" lang="ja-JP" altLang="en-US" sz="900" b="1" dirty="0">
              <a:latin typeface="メイリオ" panose="020B0604030504040204" pitchFamily="50" charset="-128"/>
              <a:ea typeface="メイリオ" panose="020B0604030504040204" pitchFamily="50" charset="-128"/>
            </a:endParaRPr>
          </a:p>
        </p:txBody>
      </p:sp>
      <p:sp>
        <p:nvSpPr>
          <p:cNvPr id="37" name="テキスト ボックス 36"/>
          <p:cNvSpPr txBox="1"/>
          <p:nvPr/>
        </p:nvSpPr>
        <p:spPr>
          <a:xfrm>
            <a:off x="3629644" y="6701094"/>
            <a:ext cx="4626946" cy="346249"/>
          </a:xfrm>
          <a:prstGeom prst="rect">
            <a:avLst/>
          </a:prstGeom>
          <a:noFill/>
        </p:spPr>
        <p:txBody>
          <a:bodyPr wrap="square" lIns="0" rtlCol="0">
            <a:spAutoFit/>
          </a:bodyPr>
          <a:lstStyle/>
          <a:p>
            <a:pPr>
              <a:lnSpc>
                <a:spcPct val="150000"/>
              </a:lnSpc>
            </a:pPr>
            <a:r>
              <a:rPr kumimoji="1" lang="ja-JP" altLang="en-US" sz="1200" b="1" dirty="0" err="1" smtClean="0">
                <a:latin typeface="メイリオ" panose="020B0604030504040204" pitchFamily="50" charset="-128"/>
                <a:ea typeface="メイリオ" panose="020B0604030504040204" pitchFamily="50" charset="-128"/>
              </a:rPr>
              <a:t>さん里</a:t>
            </a:r>
            <a:r>
              <a:rPr kumimoji="1" lang="ja-JP" altLang="en-US" sz="1200" b="1" dirty="0" smtClean="0">
                <a:latin typeface="メイリオ" panose="020B0604030504040204" pitchFamily="50" charset="-128"/>
                <a:ea typeface="メイリオ" panose="020B0604030504040204" pitchFamily="50" charset="-128"/>
              </a:rPr>
              <a:t>鍼灸整骨院</a:t>
            </a:r>
            <a:endParaRPr kumimoji="1" lang="ja-JP" altLang="en-US" sz="1200" b="1" dirty="0">
              <a:latin typeface="メイリオ" panose="020B0604030504040204" pitchFamily="50" charset="-128"/>
              <a:ea typeface="メイリオ" panose="020B0604030504040204" pitchFamily="50" charset="-128"/>
            </a:endParaRPr>
          </a:p>
        </p:txBody>
      </p:sp>
      <p:cxnSp>
        <p:nvCxnSpPr>
          <p:cNvPr id="38" name="直線コネクタ 37"/>
          <p:cNvCxnSpPr/>
          <p:nvPr/>
        </p:nvCxnSpPr>
        <p:spPr>
          <a:xfrm>
            <a:off x="3570901" y="6804820"/>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角丸四角形 38"/>
          <p:cNvSpPr/>
          <p:nvPr/>
        </p:nvSpPr>
        <p:spPr>
          <a:xfrm>
            <a:off x="4474063" y="8632234"/>
            <a:ext cx="998438" cy="224451"/>
          </a:xfrm>
          <a:prstGeom prst="roundRect">
            <a:avLst/>
          </a:prstGeom>
          <a:solidFill>
            <a:srgbClr val="F66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0" name="テキスト ボックス 39"/>
          <p:cNvSpPr txBox="1"/>
          <p:nvPr/>
        </p:nvSpPr>
        <p:spPr>
          <a:xfrm>
            <a:off x="4474063" y="8592494"/>
            <a:ext cx="998439" cy="282770"/>
          </a:xfrm>
          <a:prstGeom prst="rect">
            <a:avLst/>
          </a:prstGeom>
          <a:noFill/>
        </p:spPr>
        <p:txBody>
          <a:bodyPr wrap="square" lIns="72000" rIns="72000" rtlCol="0">
            <a:spAutoFit/>
          </a:bodyPr>
          <a:lstStyle/>
          <a:p>
            <a:pPr algn="ctr">
              <a:lnSpc>
                <a:spcPct val="150000"/>
              </a:lnSpc>
            </a:pPr>
            <a:r>
              <a:rPr kumimoji="1" lang="ja-JP" altLang="en-US" sz="900" b="1" dirty="0" smtClean="0">
                <a:solidFill>
                  <a:schemeClr val="bg1"/>
                </a:solidFill>
                <a:latin typeface="メイリオ" panose="020B0604030504040204" pitchFamily="50" charset="-128"/>
                <a:ea typeface="メイリオ" panose="020B0604030504040204" pitchFamily="50" charset="-128"/>
              </a:rPr>
              <a:t>詳細へ</a:t>
            </a:r>
            <a:endParaRPr kumimoji="1" lang="ja-JP" altLang="en-US" sz="900" b="1" dirty="0">
              <a:solidFill>
                <a:schemeClr val="bg1"/>
              </a:solidFill>
              <a:latin typeface="メイリオ" panose="020B0604030504040204" pitchFamily="50" charset="-128"/>
              <a:ea typeface="メイリオ" panose="020B0604030504040204" pitchFamily="50" charset="-128"/>
            </a:endParaRPr>
          </a:p>
        </p:txBody>
      </p:sp>
      <p:sp>
        <p:nvSpPr>
          <p:cNvPr id="41" name="正方形/長方形 40"/>
          <p:cNvSpPr/>
          <p:nvPr/>
        </p:nvSpPr>
        <p:spPr>
          <a:xfrm>
            <a:off x="6528840" y="7047343"/>
            <a:ext cx="1727750" cy="12379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smtClean="0"/>
              <a:t>写真</a:t>
            </a:r>
            <a:endParaRPr kumimoji="1" lang="ja-JP" altLang="en-US" dirty="0"/>
          </a:p>
        </p:txBody>
      </p:sp>
      <p:sp>
        <p:nvSpPr>
          <p:cNvPr id="42" name="テキスト ボックス 41"/>
          <p:cNvSpPr txBox="1"/>
          <p:nvPr/>
        </p:nvSpPr>
        <p:spPr>
          <a:xfrm>
            <a:off x="4018129" y="7337829"/>
            <a:ext cx="2510712" cy="461665"/>
          </a:xfrm>
          <a:prstGeom prst="rect">
            <a:avLst/>
          </a:prstGeom>
          <a:noFill/>
        </p:spPr>
        <p:txBody>
          <a:bodyPr wrap="square" rtlCol="0">
            <a:spAutoFit/>
          </a:bodyPr>
          <a:lstStyle/>
          <a:p>
            <a:pPr>
              <a:lnSpc>
                <a:spcPct val="150000"/>
              </a:lnSpc>
            </a:pPr>
            <a:r>
              <a:rPr lang="ja-JP" altLang="en-US" sz="800" dirty="0">
                <a:latin typeface="メイリオ" panose="020B0604030504040204" pitchFamily="50" charset="-128"/>
                <a:ea typeface="メイリオ" panose="020B0604030504040204" pitchFamily="50" charset="-128"/>
              </a:rPr>
              <a:t>〒</a:t>
            </a:r>
            <a:r>
              <a:rPr lang="en-US" altLang="ja-JP" sz="800" dirty="0" smtClean="0">
                <a:latin typeface="メイリオ" panose="020B0604030504040204" pitchFamily="50" charset="-128"/>
                <a:ea typeface="メイリオ" panose="020B0604030504040204" pitchFamily="50" charset="-128"/>
              </a:rPr>
              <a:t>292-0818</a:t>
            </a:r>
            <a:r>
              <a:rPr lang="ja-JP" altLang="en-US" sz="800" dirty="0" smtClean="0">
                <a:latin typeface="メイリオ" panose="020B0604030504040204" pitchFamily="50" charset="-128"/>
                <a:ea typeface="メイリオ" panose="020B0604030504040204" pitchFamily="50" charset="-128"/>
              </a:rPr>
              <a:t>　千葉県木更津市かずさ鎌足</a:t>
            </a:r>
            <a:r>
              <a:rPr lang="en-US" altLang="ja-JP" sz="800" dirty="0" smtClean="0">
                <a:latin typeface="メイリオ" panose="020B0604030504040204" pitchFamily="50" charset="-128"/>
                <a:ea typeface="メイリオ" panose="020B0604030504040204" pitchFamily="50" charset="-128"/>
              </a:rPr>
              <a:t>2-3-9</a:t>
            </a:r>
          </a:p>
          <a:p>
            <a:pPr>
              <a:lnSpc>
                <a:spcPct val="150000"/>
              </a:lnSpc>
            </a:pPr>
            <a:r>
              <a:rPr lang="ja-JP" altLang="en-US" sz="800" dirty="0" smtClean="0">
                <a:latin typeface="メイリオ" panose="020B0604030504040204" pitchFamily="50" charset="-128"/>
                <a:ea typeface="メイリオ" panose="020B0604030504040204" pitchFamily="50" charset="-128"/>
              </a:rPr>
              <a:t>かずさアカデミアパーク内　健康</a:t>
            </a:r>
            <a:r>
              <a:rPr lang="ja-JP" altLang="en-US" sz="800" dirty="0">
                <a:latin typeface="メイリオ" panose="020B0604030504040204" pitchFamily="50" charset="-128"/>
                <a:ea typeface="メイリオ" panose="020B0604030504040204" pitchFamily="50" charset="-128"/>
              </a:rPr>
              <a:t>スポーツ棟</a:t>
            </a:r>
            <a:r>
              <a:rPr lang="en-US" altLang="ja-JP" sz="800" dirty="0">
                <a:latin typeface="メイリオ" panose="020B0604030504040204" pitchFamily="50" charset="-128"/>
                <a:ea typeface="メイリオ" panose="020B0604030504040204" pitchFamily="50" charset="-128"/>
              </a:rPr>
              <a:t>1</a:t>
            </a:r>
            <a:r>
              <a:rPr lang="ja-JP" altLang="en-US" sz="800" dirty="0">
                <a:latin typeface="メイリオ" panose="020B0604030504040204" pitchFamily="50" charset="-128"/>
                <a:ea typeface="メイリオ" panose="020B0604030504040204" pitchFamily="50" charset="-128"/>
              </a:rPr>
              <a:t>階</a:t>
            </a:r>
            <a:endParaRPr kumimoji="1" lang="ja-JP" altLang="en-US" sz="800" dirty="0">
              <a:latin typeface="メイリオ" panose="020B0604030504040204" pitchFamily="50" charset="-128"/>
              <a:ea typeface="メイリオ" panose="020B0604030504040204" pitchFamily="50" charset="-128"/>
            </a:endParaRPr>
          </a:p>
        </p:txBody>
      </p:sp>
      <p:sp>
        <p:nvSpPr>
          <p:cNvPr id="43" name="正方形/長方形 42"/>
          <p:cNvSpPr/>
          <p:nvPr/>
        </p:nvSpPr>
        <p:spPr>
          <a:xfrm>
            <a:off x="3570900" y="7408931"/>
            <a:ext cx="423649" cy="140935"/>
          </a:xfrm>
          <a:prstGeom prst="rect">
            <a:avLst/>
          </a:prstGeom>
          <a:solidFill>
            <a:srgbClr val="F66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44" name="テキスト ボックス 43"/>
          <p:cNvSpPr txBox="1"/>
          <p:nvPr/>
        </p:nvSpPr>
        <p:spPr>
          <a:xfrm>
            <a:off x="3585899" y="7386706"/>
            <a:ext cx="408651" cy="200055"/>
          </a:xfrm>
          <a:prstGeom prst="rect">
            <a:avLst/>
          </a:prstGeom>
          <a:noFill/>
        </p:spPr>
        <p:txBody>
          <a:bodyPr wrap="square" rtlCol="0">
            <a:spAutoFit/>
          </a:bodyPr>
          <a:lstStyle/>
          <a:p>
            <a:r>
              <a:rPr kumimoji="1" lang="ja-JP" altLang="en-US" sz="700" dirty="0" smtClean="0">
                <a:solidFill>
                  <a:schemeClr val="bg1"/>
                </a:solidFill>
                <a:latin typeface="メイリオ" panose="020B0604030504040204" pitchFamily="50" charset="-128"/>
                <a:ea typeface="メイリオ" panose="020B0604030504040204" pitchFamily="50" charset="-128"/>
              </a:rPr>
              <a:t>住所</a:t>
            </a:r>
            <a:endParaRPr kumimoji="1" lang="ja-JP" altLang="en-US" sz="700" dirty="0">
              <a:solidFill>
                <a:schemeClr val="bg1"/>
              </a:solidFill>
              <a:latin typeface="メイリオ" panose="020B0604030504040204" pitchFamily="50" charset="-128"/>
              <a:ea typeface="メイリオ" panose="020B0604030504040204" pitchFamily="50" charset="-128"/>
            </a:endParaRPr>
          </a:p>
        </p:txBody>
      </p:sp>
      <p:sp>
        <p:nvSpPr>
          <p:cNvPr id="45" name="テキスト ボックス 44"/>
          <p:cNvSpPr txBox="1"/>
          <p:nvPr/>
        </p:nvSpPr>
        <p:spPr>
          <a:xfrm>
            <a:off x="4018129" y="7778941"/>
            <a:ext cx="2510712" cy="461665"/>
          </a:xfrm>
          <a:prstGeom prst="rect">
            <a:avLst/>
          </a:prstGeom>
          <a:noFill/>
        </p:spPr>
        <p:txBody>
          <a:bodyPr wrap="square" rtlCol="0">
            <a:spAutoFit/>
          </a:bodyPr>
          <a:lstStyle/>
          <a:p>
            <a:pPr>
              <a:lnSpc>
                <a:spcPct val="150000"/>
              </a:lnSpc>
            </a:pPr>
            <a:r>
              <a:rPr kumimoji="1" lang="en-US" altLang="ja-JP" sz="800" dirty="0" smtClean="0">
                <a:latin typeface="メイリオ" panose="020B0604030504040204" pitchFamily="50" charset="-128"/>
                <a:ea typeface="メイリオ" panose="020B0604030504040204" pitchFamily="50" charset="-128"/>
              </a:rPr>
              <a:t>【</a:t>
            </a:r>
            <a:r>
              <a:rPr kumimoji="1" lang="ja-JP" altLang="en-US" sz="800" dirty="0" smtClean="0">
                <a:latin typeface="メイリオ" panose="020B0604030504040204" pitchFamily="50" charset="-128"/>
                <a:ea typeface="メイリオ" panose="020B0604030504040204" pitchFamily="50" charset="-128"/>
              </a:rPr>
              <a:t>午前</a:t>
            </a:r>
            <a:r>
              <a:rPr kumimoji="1" lang="en-US" altLang="ja-JP" sz="800" dirty="0" smtClean="0">
                <a:latin typeface="メイリオ" panose="020B0604030504040204" pitchFamily="50" charset="-128"/>
                <a:ea typeface="メイリオ" panose="020B0604030504040204" pitchFamily="50" charset="-128"/>
              </a:rPr>
              <a:t>】9:00</a:t>
            </a:r>
            <a:r>
              <a:rPr kumimoji="1" lang="ja-JP" altLang="en-US" sz="800" dirty="0" smtClean="0">
                <a:latin typeface="メイリオ" panose="020B0604030504040204" pitchFamily="50" charset="-128"/>
                <a:ea typeface="メイリオ" panose="020B0604030504040204" pitchFamily="50" charset="-128"/>
              </a:rPr>
              <a:t>～</a:t>
            </a:r>
            <a:r>
              <a:rPr kumimoji="1" lang="en-US" altLang="ja-JP" sz="800" dirty="0" smtClean="0">
                <a:latin typeface="メイリオ" panose="020B0604030504040204" pitchFamily="50" charset="-128"/>
                <a:ea typeface="メイリオ" panose="020B0604030504040204" pitchFamily="50" charset="-128"/>
              </a:rPr>
              <a:t>12:00</a:t>
            </a:r>
          </a:p>
          <a:p>
            <a:pPr>
              <a:lnSpc>
                <a:spcPct val="150000"/>
              </a:lnSpc>
            </a:pPr>
            <a:r>
              <a:rPr lang="en-US" altLang="ja-JP" sz="800" dirty="0" smtClean="0">
                <a:latin typeface="メイリオ" panose="020B0604030504040204" pitchFamily="50" charset="-128"/>
                <a:ea typeface="メイリオ" panose="020B0604030504040204" pitchFamily="50" charset="-128"/>
              </a:rPr>
              <a:t>【</a:t>
            </a:r>
            <a:r>
              <a:rPr lang="ja-JP" altLang="en-US" sz="800" dirty="0" smtClean="0">
                <a:latin typeface="メイリオ" panose="020B0604030504040204" pitchFamily="50" charset="-128"/>
                <a:ea typeface="メイリオ" panose="020B0604030504040204" pitchFamily="50" charset="-128"/>
              </a:rPr>
              <a:t>午後</a:t>
            </a:r>
            <a:r>
              <a:rPr lang="en-US" altLang="ja-JP" sz="800" dirty="0" smtClean="0">
                <a:latin typeface="メイリオ" panose="020B0604030504040204" pitchFamily="50" charset="-128"/>
                <a:ea typeface="メイリオ" panose="020B0604030504040204" pitchFamily="50" charset="-128"/>
              </a:rPr>
              <a:t>】14:00</a:t>
            </a:r>
            <a:r>
              <a:rPr lang="ja-JP" altLang="en-US" sz="800" dirty="0" smtClean="0">
                <a:latin typeface="メイリオ" panose="020B0604030504040204" pitchFamily="50" charset="-128"/>
                <a:ea typeface="メイリオ" panose="020B0604030504040204" pitchFamily="50" charset="-128"/>
              </a:rPr>
              <a:t>～</a:t>
            </a:r>
            <a:r>
              <a:rPr lang="en-US" altLang="ja-JP" sz="800" dirty="0" smtClean="0">
                <a:latin typeface="メイリオ" panose="020B0604030504040204" pitchFamily="50" charset="-128"/>
                <a:ea typeface="メイリオ" panose="020B0604030504040204" pitchFamily="50" charset="-128"/>
              </a:rPr>
              <a:t>19:30</a:t>
            </a:r>
            <a:endParaRPr kumimoji="1" lang="ja-JP" altLang="en-US" sz="800" dirty="0">
              <a:latin typeface="メイリオ" panose="020B0604030504040204" pitchFamily="50" charset="-128"/>
              <a:ea typeface="メイリオ" panose="020B0604030504040204" pitchFamily="50" charset="-128"/>
            </a:endParaRPr>
          </a:p>
        </p:txBody>
      </p:sp>
      <p:sp>
        <p:nvSpPr>
          <p:cNvPr id="46" name="正方形/長方形 45"/>
          <p:cNvSpPr/>
          <p:nvPr/>
        </p:nvSpPr>
        <p:spPr>
          <a:xfrm>
            <a:off x="3570900" y="7850043"/>
            <a:ext cx="423649" cy="140935"/>
          </a:xfrm>
          <a:prstGeom prst="rect">
            <a:avLst/>
          </a:prstGeom>
          <a:solidFill>
            <a:srgbClr val="F66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47" name="テキスト ボックス 46"/>
          <p:cNvSpPr txBox="1"/>
          <p:nvPr/>
        </p:nvSpPr>
        <p:spPr>
          <a:xfrm>
            <a:off x="3504420" y="7827818"/>
            <a:ext cx="576079" cy="200055"/>
          </a:xfrm>
          <a:prstGeom prst="rect">
            <a:avLst/>
          </a:prstGeom>
          <a:noFill/>
        </p:spPr>
        <p:txBody>
          <a:bodyPr wrap="square" rtlCol="0">
            <a:spAutoFit/>
          </a:bodyPr>
          <a:lstStyle/>
          <a:p>
            <a:r>
              <a:rPr kumimoji="1" lang="ja-JP" altLang="en-US" sz="700" dirty="0" smtClean="0">
                <a:solidFill>
                  <a:schemeClr val="bg1"/>
                </a:solidFill>
                <a:latin typeface="メイリオ" panose="020B0604030504040204" pitchFamily="50" charset="-128"/>
                <a:ea typeface="メイリオ" panose="020B0604030504040204" pitchFamily="50" charset="-128"/>
              </a:rPr>
              <a:t>診療時間</a:t>
            </a:r>
            <a:endParaRPr kumimoji="1" lang="ja-JP" altLang="en-US" sz="700" dirty="0">
              <a:solidFill>
                <a:schemeClr val="bg1"/>
              </a:solidFill>
              <a:latin typeface="メイリオ" panose="020B0604030504040204" pitchFamily="50" charset="-128"/>
              <a:ea typeface="メイリオ" panose="020B0604030504040204" pitchFamily="50" charset="-128"/>
            </a:endParaRPr>
          </a:p>
        </p:txBody>
      </p:sp>
      <p:sp>
        <p:nvSpPr>
          <p:cNvPr id="48" name="テキスト ボックス 47"/>
          <p:cNvSpPr txBox="1"/>
          <p:nvPr/>
        </p:nvSpPr>
        <p:spPr>
          <a:xfrm>
            <a:off x="4018129" y="8240606"/>
            <a:ext cx="2510712" cy="261610"/>
          </a:xfrm>
          <a:prstGeom prst="rect">
            <a:avLst/>
          </a:prstGeom>
          <a:noFill/>
        </p:spPr>
        <p:txBody>
          <a:bodyPr wrap="square" rtlCol="0">
            <a:spAutoFit/>
          </a:bodyPr>
          <a:lstStyle/>
          <a:p>
            <a:pPr>
              <a:lnSpc>
                <a:spcPct val="150000"/>
              </a:lnSpc>
            </a:pPr>
            <a:r>
              <a:rPr kumimoji="1" lang="ja-JP" altLang="en-US" sz="800" dirty="0" smtClean="0">
                <a:latin typeface="メイリオ" panose="020B0604030504040204" pitchFamily="50" charset="-128"/>
                <a:ea typeface="メイリオ" panose="020B0604030504040204" pitchFamily="50" charset="-128"/>
              </a:rPr>
              <a:t>日曜日</a:t>
            </a:r>
            <a:endParaRPr kumimoji="1" lang="ja-JP" altLang="en-US" sz="800" dirty="0">
              <a:latin typeface="メイリオ" panose="020B0604030504040204" pitchFamily="50" charset="-128"/>
              <a:ea typeface="メイリオ" panose="020B0604030504040204" pitchFamily="50" charset="-128"/>
            </a:endParaRPr>
          </a:p>
        </p:txBody>
      </p:sp>
      <p:sp>
        <p:nvSpPr>
          <p:cNvPr id="49" name="正方形/長方形 48"/>
          <p:cNvSpPr/>
          <p:nvPr/>
        </p:nvSpPr>
        <p:spPr>
          <a:xfrm>
            <a:off x="3570900" y="8311708"/>
            <a:ext cx="423649" cy="140935"/>
          </a:xfrm>
          <a:prstGeom prst="rect">
            <a:avLst/>
          </a:prstGeom>
          <a:solidFill>
            <a:srgbClr val="F66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50" name="テキスト ボックス 49"/>
          <p:cNvSpPr txBox="1"/>
          <p:nvPr/>
        </p:nvSpPr>
        <p:spPr>
          <a:xfrm>
            <a:off x="3504420" y="8289483"/>
            <a:ext cx="576079" cy="200055"/>
          </a:xfrm>
          <a:prstGeom prst="rect">
            <a:avLst/>
          </a:prstGeom>
          <a:noFill/>
        </p:spPr>
        <p:txBody>
          <a:bodyPr wrap="square" rtlCol="0">
            <a:spAutoFit/>
          </a:bodyPr>
          <a:lstStyle/>
          <a:p>
            <a:pPr algn="ctr"/>
            <a:r>
              <a:rPr lang="ja-JP" altLang="en-US" sz="700" dirty="0">
                <a:solidFill>
                  <a:schemeClr val="bg1"/>
                </a:solidFill>
                <a:latin typeface="メイリオ" panose="020B0604030504040204" pitchFamily="50" charset="-128"/>
                <a:ea typeface="メイリオ" panose="020B0604030504040204" pitchFamily="50" charset="-128"/>
              </a:rPr>
              <a:t>休診日</a:t>
            </a:r>
            <a:endParaRPr kumimoji="1" lang="ja-JP" altLang="en-US" sz="700" dirty="0">
              <a:solidFill>
                <a:schemeClr val="bg1"/>
              </a:solidFill>
              <a:latin typeface="メイリオ" panose="020B0604030504040204" pitchFamily="50" charset="-128"/>
              <a:ea typeface="メイリオ" panose="020B0604030504040204" pitchFamily="50" charset="-128"/>
            </a:endParaRPr>
          </a:p>
        </p:txBody>
      </p:sp>
      <p:sp>
        <p:nvSpPr>
          <p:cNvPr id="51" name="角丸四角形 50"/>
          <p:cNvSpPr/>
          <p:nvPr/>
        </p:nvSpPr>
        <p:spPr>
          <a:xfrm>
            <a:off x="6378827" y="3684321"/>
            <a:ext cx="1875860" cy="224451"/>
          </a:xfrm>
          <a:prstGeom prst="roundRect">
            <a:avLst/>
          </a:prstGeom>
          <a:solidFill>
            <a:srgbClr val="F66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3" name="テキスト ボックス 52"/>
          <p:cNvSpPr txBox="1"/>
          <p:nvPr/>
        </p:nvSpPr>
        <p:spPr>
          <a:xfrm>
            <a:off x="6528323" y="3670747"/>
            <a:ext cx="1864777" cy="240450"/>
          </a:xfrm>
          <a:prstGeom prst="rect">
            <a:avLst/>
          </a:prstGeom>
          <a:noFill/>
        </p:spPr>
        <p:txBody>
          <a:bodyPr wrap="square" rtlCol="0">
            <a:spAutoFit/>
          </a:bodyPr>
          <a:lstStyle/>
          <a:p>
            <a:pPr>
              <a:lnSpc>
                <a:spcPct val="150000"/>
              </a:lnSpc>
            </a:pPr>
            <a:r>
              <a:rPr kumimoji="1" lang="ja-JP" altLang="en-US" sz="700" dirty="0" smtClean="0">
                <a:solidFill>
                  <a:schemeClr val="bg1"/>
                </a:solidFill>
                <a:latin typeface="メイリオ" panose="020B0604030504040204" pitchFamily="50" charset="-128"/>
                <a:ea typeface="メイリオ" panose="020B0604030504040204" pitchFamily="50" charset="-128"/>
              </a:rPr>
              <a:t>イトーメディカルケアホームページへ</a:t>
            </a:r>
            <a:endParaRPr kumimoji="1" lang="ja-JP" altLang="en-US" sz="700" dirty="0">
              <a:solidFill>
                <a:schemeClr val="bg1"/>
              </a:solidFill>
              <a:latin typeface="メイリオ" panose="020B0604030504040204" pitchFamily="50" charset="-128"/>
              <a:ea typeface="メイリオ" panose="020B0604030504040204" pitchFamily="50" charset="-128"/>
            </a:endParaRPr>
          </a:p>
        </p:txBody>
      </p:sp>
      <p:sp>
        <p:nvSpPr>
          <p:cNvPr id="54" name="テキスト ボックス 53"/>
          <p:cNvSpPr txBox="1"/>
          <p:nvPr/>
        </p:nvSpPr>
        <p:spPr>
          <a:xfrm>
            <a:off x="3579549" y="9522692"/>
            <a:ext cx="2949292" cy="230832"/>
          </a:xfrm>
          <a:prstGeom prst="rect">
            <a:avLst/>
          </a:prstGeom>
          <a:noFill/>
        </p:spPr>
        <p:txBody>
          <a:bodyPr wrap="square" rtlCol="0">
            <a:spAutoFit/>
          </a:bodyPr>
          <a:lstStyle/>
          <a:p>
            <a:r>
              <a:rPr lang="en-US" altLang="ja-JP" sz="900" b="1" dirty="0">
                <a:latin typeface="メイリオ" panose="020B0604030504040204" pitchFamily="50" charset="-128"/>
                <a:ea typeface="メイリオ" panose="020B0604030504040204" pitchFamily="50" charset="-128"/>
              </a:rPr>
              <a:t>TEL 0438-75-7737</a:t>
            </a:r>
            <a:endParaRPr kumimoji="1" lang="ja-JP" altLang="en-US" sz="900" b="1" dirty="0">
              <a:latin typeface="メイリオ" panose="020B0604030504040204" pitchFamily="50" charset="-128"/>
              <a:ea typeface="メイリオ" panose="020B0604030504040204" pitchFamily="50" charset="-128"/>
            </a:endParaRPr>
          </a:p>
        </p:txBody>
      </p:sp>
      <p:sp>
        <p:nvSpPr>
          <p:cNvPr id="55" name="テキスト ボックス 54"/>
          <p:cNvSpPr txBox="1"/>
          <p:nvPr/>
        </p:nvSpPr>
        <p:spPr>
          <a:xfrm>
            <a:off x="3629644" y="9150981"/>
            <a:ext cx="4626946" cy="346249"/>
          </a:xfrm>
          <a:prstGeom prst="rect">
            <a:avLst/>
          </a:prstGeom>
          <a:noFill/>
        </p:spPr>
        <p:txBody>
          <a:bodyPr wrap="square" lIns="0" rtlCol="0">
            <a:spAutoFit/>
          </a:bodyPr>
          <a:lstStyle/>
          <a:p>
            <a:pPr>
              <a:lnSpc>
                <a:spcPct val="150000"/>
              </a:lnSpc>
            </a:pPr>
            <a:r>
              <a:rPr kumimoji="1" lang="ja-JP" altLang="en-US" sz="1200" b="1" dirty="0" smtClean="0">
                <a:latin typeface="メイリオ" panose="020B0604030504040204" pitchFamily="50" charset="-128"/>
                <a:ea typeface="メイリオ" panose="020B0604030504040204" pitchFamily="50" charset="-128"/>
              </a:rPr>
              <a:t>伊藤リハビリセンター</a:t>
            </a:r>
            <a:endParaRPr kumimoji="1" lang="ja-JP" altLang="en-US" sz="1200" b="1" dirty="0">
              <a:latin typeface="メイリオ" panose="020B0604030504040204" pitchFamily="50" charset="-128"/>
              <a:ea typeface="メイリオ" panose="020B0604030504040204" pitchFamily="50" charset="-128"/>
            </a:endParaRPr>
          </a:p>
        </p:txBody>
      </p:sp>
      <p:cxnSp>
        <p:nvCxnSpPr>
          <p:cNvPr id="56" name="直線コネクタ 55"/>
          <p:cNvCxnSpPr/>
          <p:nvPr/>
        </p:nvCxnSpPr>
        <p:spPr>
          <a:xfrm>
            <a:off x="3570901" y="9254707"/>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7" name="角丸四角形 56"/>
          <p:cNvSpPr/>
          <p:nvPr/>
        </p:nvSpPr>
        <p:spPr>
          <a:xfrm>
            <a:off x="4474063" y="10670384"/>
            <a:ext cx="998438" cy="224451"/>
          </a:xfrm>
          <a:prstGeom prst="roundRect">
            <a:avLst/>
          </a:prstGeom>
          <a:solidFill>
            <a:srgbClr val="F66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8" name="テキスト ボックス 57"/>
          <p:cNvSpPr txBox="1"/>
          <p:nvPr/>
        </p:nvSpPr>
        <p:spPr>
          <a:xfrm>
            <a:off x="4474063" y="10630644"/>
            <a:ext cx="998439" cy="282770"/>
          </a:xfrm>
          <a:prstGeom prst="rect">
            <a:avLst/>
          </a:prstGeom>
          <a:noFill/>
        </p:spPr>
        <p:txBody>
          <a:bodyPr wrap="square" lIns="72000" rIns="72000" rtlCol="0">
            <a:spAutoFit/>
          </a:bodyPr>
          <a:lstStyle/>
          <a:p>
            <a:pPr algn="ctr">
              <a:lnSpc>
                <a:spcPct val="150000"/>
              </a:lnSpc>
            </a:pPr>
            <a:r>
              <a:rPr kumimoji="1" lang="ja-JP" altLang="en-US" sz="900" b="1" dirty="0" smtClean="0">
                <a:solidFill>
                  <a:schemeClr val="bg1"/>
                </a:solidFill>
                <a:latin typeface="メイリオ" panose="020B0604030504040204" pitchFamily="50" charset="-128"/>
                <a:ea typeface="メイリオ" panose="020B0604030504040204" pitchFamily="50" charset="-128"/>
              </a:rPr>
              <a:t>詳細へ</a:t>
            </a:r>
            <a:endParaRPr kumimoji="1" lang="ja-JP" altLang="en-US" sz="900" b="1" dirty="0">
              <a:solidFill>
                <a:schemeClr val="bg1"/>
              </a:solidFill>
              <a:latin typeface="メイリオ" panose="020B0604030504040204" pitchFamily="50" charset="-128"/>
              <a:ea typeface="メイリオ" panose="020B0604030504040204" pitchFamily="50" charset="-128"/>
            </a:endParaRPr>
          </a:p>
        </p:txBody>
      </p:sp>
      <p:sp>
        <p:nvSpPr>
          <p:cNvPr id="59" name="正方形/長方形 58"/>
          <p:cNvSpPr/>
          <p:nvPr/>
        </p:nvSpPr>
        <p:spPr>
          <a:xfrm>
            <a:off x="6528840" y="9497230"/>
            <a:ext cx="1727750" cy="12379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smtClean="0"/>
              <a:t>写真</a:t>
            </a:r>
            <a:endParaRPr kumimoji="1" lang="ja-JP" altLang="en-US" dirty="0"/>
          </a:p>
        </p:txBody>
      </p:sp>
      <p:sp>
        <p:nvSpPr>
          <p:cNvPr id="60" name="テキスト ボックス 59"/>
          <p:cNvSpPr txBox="1"/>
          <p:nvPr/>
        </p:nvSpPr>
        <p:spPr>
          <a:xfrm>
            <a:off x="4018129" y="9787716"/>
            <a:ext cx="2510712" cy="276999"/>
          </a:xfrm>
          <a:prstGeom prst="rect">
            <a:avLst/>
          </a:prstGeom>
          <a:noFill/>
        </p:spPr>
        <p:txBody>
          <a:bodyPr wrap="square" rtlCol="0">
            <a:spAutoFit/>
          </a:bodyPr>
          <a:lstStyle/>
          <a:p>
            <a:pPr>
              <a:lnSpc>
                <a:spcPct val="150000"/>
              </a:lnSpc>
            </a:pPr>
            <a:r>
              <a:rPr lang="ja-JP" altLang="en-US" sz="800" dirty="0">
                <a:latin typeface="メイリオ" panose="020B0604030504040204" pitchFamily="50" charset="-128"/>
                <a:ea typeface="メイリオ" panose="020B0604030504040204" pitchFamily="50" charset="-128"/>
              </a:rPr>
              <a:t>〒</a:t>
            </a:r>
            <a:r>
              <a:rPr lang="en-US" altLang="ja-JP" sz="800" dirty="0" smtClean="0">
                <a:latin typeface="メイリオ" panose="020B0604030504040204" pitchFamily="50" charset="-128"/>
                <a:ea typeface="メイリオ" panose="020B0604030504040204" pitchFamily="50" charset="-128"/>
              </a:rPr>
              <a:t>299-0211</a:t>
            </a:r>
            <a:r>
              <a:rPr lang="ja-JP" altLang="en-US" sz="800" dirty="0" smtClean="0">
                <a:latin typeface="メイリオ" panose="020B0604030504040204" pitchFamily="50" charset="-128"/>
                <a:ea typeface="メイリオ" panose="020B0604030504040204" pitchFamily="50" charset="-128"/>
              </a:rPr>
              <a:t>　千葉県</a:t>
            </a:r>
            <a:r>
              <a:rPr lang="ja-JP" altLang="en-US" sz="800" dirty="0">
                <a:latin typeface="メイリオ" panose="020B0604030504040204" pitchFamily="50" charset="-128"/>
                <a:ea typeface="メイリオ" panose="020B0604030504040204" pitchFamily="50" charset="-128"/>
              </a:rPr>
              <a:t>袖ケ浦市野里</a:t>
            </a:r>
            <a:r>
              <a:rPr lang="en-US" altLang="ja-JP" sz="800" dirty="0">
                <a:latin typeface="メイリオ" panose="020B0604030504040204" pitchFamily="50" charset="-128"/>
                <a:ea typeface="メイリオ" panose="020B0604030504040204" pitchFamily="50" charset="-128"/>
              </a:rPr>
              <a:t>1770-3</a:t>
            </a:r>
            <a:endParaRPr kumimoji="1" lang="ja-JP" altLang="en-US" sz="800" dirty="0">
              <a:latin typeface="メイリオ" panose="020B0604030504040204" pitchFamily="50" charset="-128"/>
              <a:ea typeface="メイリオ" panose="020B0604030504040204" pitchFamily="50" charset="-128"/>
            </a:endParaRPr>
          </a:p>
        </p:txBody>
      </p:sp>
      <p:sp>
        <p:nvSpPr>
          <p:cNvPr id="61" name="正方形/長方形 60"/>
          <p:cNvSpPr/>
          <p:nvPr/>
        </p:nvSpPr>
        <p:spPr>
          <a:xfrm>
            <a:off x="3570900" y="9858818"/>
            <a:ext cx="423649" cy="140935"/>
          </a:xfrm>
          <a:prstGeom prst="rect">
            <a:avLst/>
          </a:prstGeom>
          <a:solidFill>
            <a:srgbClr val="F66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62" name="テキスト ボックス 61"/>
          <p:cNvSpPr txBox="1"/>
          <p:nvPr/>
        </p:nvSpPr>
        <p:spPr>
          <a:xfrm>
            <a:off x="3585899" y="9836593"/>
            <a:ext cx="408651" cy="200055"/>
          </a:xfrm>
          <a:prstGeom prst="rect">
            <a:avLst/>
          </a:prstGeom>
          <a:noFill/>
        </p:spPr>
        <p:txBody>
          <a:bodyPr wrap="square" rtlCol="0">
            <a:spAutoFit/>
          </a:bodyPr>
          <a:lstStyle/>
          <a:p>
            <a:r>
              <a:rPr kumimoji="1" lang="ja-JP" altLang="en-US" sz="700" dirty="0" smtClean="0">
                <a:solidFill>
                  <a:schemeClr val="bg1"/>
                </a:solidFill>
                <a:latin typeface="メイリオ" panose="020B0604030504040204" pitchFamily="50" charset="-128"/>
                <a:ea typeface="メイリオ" panose="020B0604030504040204" pitchFamily="50" charset="-128"/>
              </a:rPr>
              <a:t>住所</a:t>
            </a:r>
            <a:endParaRPr kumimoji="1" lang="ja-JP" altLang="en-US" sz="700" dirty="0">
              <a:solidFill>
                <a:schemeClr val="bg1"/>
              </a:solidFill>
              <a:latin typeface="メイリオ" panose="020B0604030504040204" pitchFamily="50" charset="-128"/>
              <a:ea typeface="メイリオ" panose="020B0604030504040204" pitchFamily="50" charset="-128"/>
            </a:endParaRPr>
          </a:p>
        </p:txBody>
      </p:sp>
      <p:sp>
        <p:nvSpPr>
          <p:cNvPr id="63" name="テキスト ボックス 62"/>
          <p:cNvSpPr txBox="1"/>
          <p:nvPr/>
        </p:nvSpPr>
        <p:spPr>
          <a:xfrm>
            <a:off x="4018129" y="10021864"/>
            <a:ext cx="2510712" cy="276999"/>
          </a:xfrm>
          <a:prstGeom prst="rect">
            <a:avLst/>
          </a:prstGeom>
          <a:noFill/>
        </p:spPr>
        <p:txBody>
          <a:bodyPr wrap="square" rtlCol="0">
            <a:spAutoFit/>
          </a:bodyPr>
          <a:lstStyle/>
          <a:p>
            <a:pPr>
              <a:lnSpc>
                <a:spcPct val="150000"/>
              </a:lnSpc>
            </a:pPr>
            <a:r>
              <a:rPr kumimoji="1" lang="en-US" altLang="ja-JP" sz="800" dirty="0" smtClean="0">
                <a:latin typeface="メイリオ" panose="020B0604030504040204" pitchFamily="50" charset="-128"/>
                <a:ea typeface="メイリオ" panose="020B0604030504040204" pitchFamily="50" charset="-128"/>
              </a:rPr>
              <a:t>8:00</a:t>
            </a:r>
            <a:r>
              <a:rPr kumimoji="1" lang="ja-JP" altLang="en-US" sz="800" dirty="0" smtClean="0">
                <a:latin typeface="メイリオ" panose="020B0604030504040204" pitchFamily="50" charset="-128"/>
                <a:ea typeface="メイリオ" panose="020B0604030504040204" pitchFamily="50" charset="-128"/>
              </a:rPr>
              <a:t>～</a:t>
            </a:r>
            <a:r>
              <a:rPr kumimoji="1" lang="en-US" altLang="ja-JP" sz="800" dirty="0" smtClean="0">
                <a:latin typeface="メイリオ" panose="020B0604030504040204" pitchFamily="50" charset="-128"/>
                <a:ea typeface="メイリオ" panose="020B0604030504040204" pitchFamily="50" charset="-128"/>
              </a:rPr>
              <a:t>18:00</a:t>
            </a:r>
            <a:endParaRPr kumimoji="1" lang="ja-JP" altLang="en-US" sz="800" dirty="0">
              <a:latin typeface="メイリオ" panose="020B0604030504040204" pitchFamily="50" charset="-128"/>
              <a:ea typeface="メイリオ" panose="020B0604030504040204" pitchFamily="50" charset="-128"/>
            </a:endParaRPr>
          </a:p>
        </p:txBody>
      </p:sp>
      <p:sp>
        <p:nvSpPr>
          <p:cNvPr id="64" name="正方形/長方形 63"/>
          <p:cNvSpPr/>
          <p:nvPr/>
        </p:nvSpPr>
        <p:spPr>
          <a:xfrm>
            <a:off x="3570900" y="10096946"/>
            <a:ext cx="423649" cy="140935"/>
          </a:xfrm>
          <a:prstGeom prst="rect">
            <a:avLst/>
          </a:prstGeom>
          <a:solidFill>
            <a:srgbClr val="F66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65" name="テキスト ボックス 64"/>
          <p:cNvSpPr txBox="1"/>
          <p:nvPr/>
        </p:nvSpPr>
        <p:spPr>
          <a:xfrm>
            <a:off x="3504420" y="10074721"/>
            <a:ext cx="576079" cy="200055"/>
          </a:xfrm>
          <a:prstGeom prst="rect">
            <a:avLst/>
          </a:prstGeom>
          <a:noFill/>
        </p:spPr>
        <p:txBody>
          <a:bodyPr wrap="square" rtlCol="0">
            <a:spAutoFit/>
          </a:bodyPr>
          <a:lstStyle/>
          <a:p>
            <a:r>
              <a:rPr kumimoji="1" lang="ja-JP" altLang="en-US" sz="700" dirty="0" smtClean="0">
                <a:solidFill>
                  <a:schemeClr val="bg1"/>
                </a:solidFill>
                <a:latin typeface="メイリオ" panose="020B0604030504040204" pitchFamily="50" charset="-128"/>
                <a:ea typeface="メイリオ" panose="020B0604030504040204" pitchFamily="50" charset="-128"/>
              </a:rPr>
              <a:t>診療時間</a:t>
            </a:r>
            <a:endParaRPr kumimoji="1" lang="ja-JP" altLang="en-US" sz="700" dirty="0">
              <a:solidFill>
                <a:schemeClr val="bg1"/>
              </a:solidFill>
              <a:latin typeface="メイリオ" panose="020B0604030504040204" pitchFamily="50" charset="-128"/>
              <a:ea typeface="メイリオ" panose="020B0604030504040204" pitchFamily="50" charset="-128"/>
            </a:endParaRPr>
          </a:p>
        </p:txBody>
      </p:sp>
      <p:sp>
        <p:nvSpPr>
          <p:cNvPr id="66" name="テキスト ボックス 65"/>
          <p:cNvSpPr txBox="1"/>
          <p:nvPr/>
        </p:nvSpPr>
        <p:spPr>
          <a:xfrm>
            <a:off x="4018129" y="10274776"/>
            <a:ext cx="2510712" cy="261610"/>
          </a:xfrm>
          <a:prstGeom prst="rect">
            <a:avLst/>
          </a:prstGeom>
          <a:noFill/>
        </p:spPr>
        <p:txBody>
          <a:bodyPr wrap="square" rtlCol="0">
            <a:spAutoFit/>
          </a:bodyPr>
          <a:lstStyle/>
          <a:p>
            <a:pPr>
              <a:lnSpc>
                <a:spcPct val="150000"/>
              </a:lnSpc>
            </a:pPr>
            <a:r>
              <a:rPr kumimoji="1" lang="ja-JP" altLang="en-US" sz="800" dirty="0" smtClean="0">
                <a:latin typeface="メイリオ" panose="020B0604030504040204" pitchFamily="50" charset="-128"/>
                <a:ea typeface="メイリオ" panose="020B0604030504040204" pitchFamily="50" charset="-128"/>
              </a:rPr>
              <a:t>日曜日</a:t>
            </a:r>
            <a:endParaRPr kumimoji="1" lang="ja-JP" altLang="en-US" sz="800" dirty="0">
              <a:latin typeface="メイリオ" panose="020B0604030504040204" pitchFamily="50" charset="-128"/>
              <a:ea typeface="メイリオ" panose="020B0604030504040204" pitchFamily="50" charset="-128"/>
            </a:endParaRPr>
          </a:p>
        </p:txBody>
      </p:sp>
      <p:sp>
        <p:nvSpPr>
          <p:cNvPr id="67" name="正方形/長方形 66"/>
          <p:cNvSpPr/>
          <p:nvPr/>
        </p:nvSpPr>
        <p:spPr>
          <a:xfrm>
            <a:off x="3570900" y="10349858"/>
            <a:ext cx="423649" cy="140935"/>
          </a:xfrm>
          <a:prstGeom prst="rect">
            <a:avLst/>
          </a:prstGeom>
          <a:solidFill>
            <a:srgbClr val="F66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68" name="テキスト ボックス 67"/>
          <p:cNvSpPr txBox="1"/>
          <p:nvPr/>
        </p:nvSpPr>
        <p:spPr>
          <a:xfrm>
            <a:off x="3504420" y="10327633"/>
            <a:ext cx="576079" cy="200055"/>
          </a:xfrm>
          <a:prstGeom prst="rect">
            <a:avLst/>
          </a:prstGeom>
          <a:noFill/>
        </p:spPr>
        <p:txBody>
          <a:bodyPr wrap="square" rtlCol="0">
            <a:spAutoFit/>
          </a:bodyPr>
          <a:lstStyle/>
          <a:p>
            <a:pPr algn="ctr"/>
            <a:r>
              <a:rPr lang="ja-JP" altLang="en-US" sz="700" dirty="0">
                <a:solidFill>
                  <a:schemeClr val="bg1"/>
                </a:solidFill>
                <a:latin typeface="メイリオ" panose="020B0604030504040204" pitchFamily="50" charset="-128"/>
                <a:ea typeface="メイリオ" panose="020B0604030504040204" pitchFamily="50" charset="-128"/>
              </a:rPr>
              <a:t>休診日</a:t>
            </a:r>
            <a:endParaRPr kumimoji="1" lang="ja-JP" altLang="en-US" sz="700" dirty="0">
              <a:solidFill>
                <a:schemeClr val="bg1"/>
              </a:solidFill>
              <a:latin typeface="メイリオ" panose="020B0604030504040204" pitchFamily="50" charset="-128"/>
              <a:ea typeface="メイリオ" panose="020B0604030504040204" pitchFamily="50" charset="-128"/>
            </a:endParaRPr>
          </a:p>
        </p:txBody>
      </p:sp>
      <p:sp>
        <p:nvSpPr>
          <p:cNvPr id="3" name="二等辺三角形 2"/>
          <p:cNvSpPr/>
          <p:nvPr/>
        </p:nvSpPr>
        <p:spPr>
          <a:xfrm rot="5400000">
            <a:off x="6450262" y="3755196"/>
            <a:ext cx="95931" cy="82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テキスト ボックス 69"/>
          <p:cNvSpPr txBox="1"/>
          <p:nvPr/>
        </p:nvSpPr>
        <p:spPr>
          <a:xfrm>
            <a:off x="9621861" y="1493350"/>
            <a:ext cx="1146468" cy="477054"/>
          </a:xfrm>
          <a:prstGeom prst="rect">
            <a:avLst/>
          </a:prstGeom>
          <a:noFill/>
        </p:spPr>
        <p:txBody>
          <a:bodyPr wrap="none" rtlCol="0">
            <a:spAutoFit/>
          </a:bodyPr>
          <a:lstStyle/>
          <a:p>
            <a:r>
              <a:rPr lang="en-US" altLang="ja-JP" dirty="0"/>
              <a:t>253.jpg</a:t>
            </a:r>
            <a:endParaRPr kumimoji="1" lang="ja-JP" altLang="en-US" dirty="0"/>
          </a:p>
        </p:txBody>
      </p:sp>
      <p:sp>
        <p:nvSpPr>
          <p:cNvPr id="69" name="正方形/長方形 68"/>
          <p:cNvSpPr/>
          <p:nvPr/>
        </p:nvSpPr>
        <p:spPr>
          <a:xfrm>
            <a:off x="-1176230" y="3938772"/>
            <a:ext cx="936130" cy="406523"/>
          </a:xfrm>
          <a:prstGeom prst="rect">
            <a:avLst/>
          </a:prstGeom>
          <a:solidFill>
            <a:srgbClr val="90B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1176230" y="4569209"/>
            <a:ext cx="936130" cy="406523"/>
          </a:xfrm>
          <a:prstGeom prst="rect">
            <a:avLst/>
          </a:prstGeom>
          <a:solidFill>
            <a:srgbClr val="00A6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1176230" y="5325910"/>
            <a:ext cx="936130" cy="406523"/>
          </a:xfrm>
          <a:prstGeom prst="rect">
            <a:avLst/>
          </a:prstGeom>
          <a:solidFill>
            <a:srgbClr val="F66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1176230" y="6734897"/>
            <a:ext cx="936130" cy="406523"/>
          </a:xfrm>
          <a:prstGeom prst="rect">
            <a:avLst/>
          </a:prstGeom>
          <a:solidFill>
            <a:srgbClr val="E4E6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1176230" y="6023035"/>
            <a:ext cx="936130" cy="406523"/>
          </a:xfrm>
          <a:prstGeom prst="rect">
            <a:avLst/>
          </a:prstGeom>
          <a:solidFill>
            <a:srgbClr val="553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9058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正方形/長方形 77"/>
          <p:cNvSpPr/>
          <p:nvPr/>
        </p:nvSpPr>
        <p:spPr>
          <a:xfrm>
            <a:off x="1328518" y="1044623"/>
            <a:ext cx="6928072" cy="117869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194" name="Picture 2" descr="C:\Users\哲司\Pictures\ストレッチ鍼灸イトー整骨院\ito\ito\27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940" t="12289" r="17617" b="-12289"/>
          <a:stretch/>
        </p:blipFill>
        <p:spPr bwMode="auto">
          <a:xfrm>
            <a:off x="4163100" y="331657"/>
            <a:ext cx="4230000" cy="4244603"/>
          </a:xfrm>
          <a:prstGeom prst="ellipse">
            <a:avLst/>
          </a:prstGeom>
          <a:ln w="57150">
            <a:solidFill>
              <a:srgbClr val="B8957A"/>
            </a:solidFill>
          </a:ln>
          <a:effectLst/>
          <a:extLst>
            <a:ext uri="{909E8E84-426E-40DD-AFC4-6F175D3DCCD1}">
              <a14:hiddenFill xmlns:a14="http://schemas.microsoft.com/office/drawing/2010/main">
                <a:solidFill>
                  <a:srgbClr val="FFFFFF"/>
                </a:solidFill>
              </a14:hiddenFill>
            </a:ext>
          </a:extLst>
        </p:spPr>
      </p:pic>
      <p:sp>
        <p:nvSpPr>
          <p:cNvPr id="83" name="正方形/長方形 82"/>
          <p:cNvSpPr/>
          <p:nvPr/>
        </p:nvSpPr>
        <p:spPr>
          <a:xfrm>
            <a:off x="3994550" y="507706"/>
            <a:ext cx="4327106" cy="536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p:cNvSpPr txBox="1"/>
          <p:nvPr/>
        </p:nvSpPr>
        <p:spPr>
          <a:xfrm>
            <a:off x="1688962" y="1493350"/>
            <a:ext cx="1569660" cy="369332"/>
          </a:xfrm>
          <a:prstGeom prst="rect">
            <a:avLst/>
          </a:prstGeom>
          <a:noFill/>
        </p:spPr>
        <p:txBody>
          <a:bodyPr wrap="none" rtlCol="0">
            <a:spAutoFit/>
          </a:bodyPr>
          <a:lstStyle/>
          <a:p>
            <a:r>
              <a:rPr lang="ja-JP" altLang="en-US" sz="1800" dirty="0">
                <a:solidFill>
                  <a:schemeClr val="bg1"/>
                </a:solidFill>
                <a:latin typeface="小塚ゴシック Pro B" pitchFamily="34" charset="-128"/>
                <a:ea typeface="小塚ゴシック Pro B" pitchFamily="34" charset="-128"/>
              </a:rPr>
              <a:t>お問い合わせ</a:t>
            </a:r>
            <a:endParaRPr kumimoji="1" lang="ja-JP" altLang="en-US" sz="1800" dirty="0">
              <a:solidFill>
                <a:schemeClr val="bg1"/>
              </a:solidFill>
              <a:latin typeface="小塚ゴシック Pro B" pitchFamily="34" charset="-128"/>
              <a:ea typeface="小塚ゴシック Pro B" pitchFamily="34" charset="-128"/>
            </a:endParaRPr>
          </a:p>
        </p:txBody>
      </p:sp>
      <p:sp>
        <p:nvSpPr>
          <p:cNvPr id="12" name="正方形/長方形 11"/>
          <p:cNvSpPr/>
          <p:nvPr/>
        </p:nvSpPr>
        <p:spPr>
          <a:xfrm>
            <a:off x="4018129" y="2223319"/>
            <a:ext cx="4327106" cy="2596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8256589" y="1055736"/>
            <a:ext cx="1344612" cy="2935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579548" y="3016330"/>
            <a:ext cx="4677041" cy="830997"/>
          </a:xfrm>
          <a:prstGeom prst="rect">
            <a:avLst/>
          </a:prstGeom>
          <a:noFill/>
        </p:spPr>
        <p:txBody>
          <a:bodyPr wrap="square" rtlCol="0">
            <a:spAutoFit/>
          </a:bodyPr>
          <a:lstStyle/>
          <a:p>
            <a:pPr>
              <a:lnSpc>
                <a:spcPct val="150000"/>
              </a:lnSpc>
            </a:pPr>
            <a:r>
              <a:rPr kumimoji="1" lang="ja-JP" altLang="en-US" sz="800" dirty="0" smtClean="0">
                <a:latin typeface="メイリオ" panose="020B0604030504040204" pitchFamily="50" charset="-128"/>
                <a:ea typeface="メイリオ" panose="020B0604030504040204" pitchFamily="50" charset="-128"/>
              </a:rPr>
              <a:t>施術内容や身体の痛みに関する</a:t>
            </a:r>
            <a:r>
              <a:rPr lang="ja-JP" altLang="en-US" sz="800" dirty="0" smtClean="0">
                <a:latin typeface="メイリオ" panose="020B0604030504040204" pitchFamily="50" charset="-128"/>
                <a:ea typeface="メイリオ" panose="020B0604030504040204" pitchFamily="50" charset="-128"/>
              </a:rPr>
              <a:t>ご相談は下記フォームに入力、送信ボタンを押して下さい。</a:t>
            </a:r>
            <a:endParaRPr lang="en-US" altLang="ja-JP" sz="800" dirty="0" smtClean="0">
              <a:latin typeface="メイリオ" panose="020B0604030504040204" pitchFamily="50" charset="-128"/>
              <a:ea typeface="メイリオ" panose="020B0604030504040204" pitchFamily="50" charset="-128"/>
            </a:endParaRPr>
          </a:p>
          <a:p>
            <a:pPr>
              <a:lnSpc>
                <a:spcPct val="150000"/>
              </a:lnSpc>
            </a:pPr>
            <a:r>
              <a:rPr kumimoji="1" lang="ja-JP" altLang="en-US" sz="800" dirty="0">
                <a:latin typeface="メイリオ" panose="020B0604030504040204" pitchFamily="50" charset="-128"/>
                <a:ea typeface="メイリオ" panose="020B0604030504040204" pitchFamily="50" charset="-128"/>
              </a:rPr>
              <a:t>担当</a:t>
            </a:r>
            <a:r>
              <a:rPr kumimoji="1" lang="ja-JP" altLang="en-US" sz="800" dirty="0" smtClean="0">
                <a:latin typeface="メイリオ" panose="020B0604030504040204" pitchFamily="50" charset="-128"/>
                <a:ea typeface="メイリオ" panose="020B0604030504040204" pitchFamily="50" charset="-128"/>
              </a:rPr>
              <a:t>の者</a:t>
            </a:r>
            <a:r>
              <a:rPr lang="ja-JP" altLang="en-US" sz="800" dirty="0" smtClean="0">
                <a:latin typeface="メイリオ" panose="020B0604030504040204" pitchFamily="50" charset="-128"/>
                <a:ea typeface="メイリオ" panose="020B0604030504040204" pitchFamily="50" charset="-128"/>
              </a:rPr>
              <a:t>が内容を確認後にお返事を差し上げます。</a:t>
            </a:r>
            <a:endParaRPr lang="en-US" altLang="ja-JP" sz="800" dirty="0" smtClean="0">
              <a:latin typeface="メイリオ" panose="020B0604030504040204" pitchFamily="50" charset="-128"/>
              <a:ea typeface="メイリオ" panose="020B0604030504040204" pitchFamily="50" charset="-128"/>
            </a:endParaRPr>
          </a:p>
          <a:p>
            <a:pPr>
              <a:lnSpc>
                <a:spcPct val="150000"/>
              </a:lnSpc>
            </a:pPr>
            <a:r>
              <a:rPr kumimoji="1" lang="ja-JP" altLang="en-US" sz="800" dirty="0">
                <a:latin typeface="メイリオ" panose="020B0604030504040204" pitchFamily="50" charset="-128"/>
                <a:ea typeface="メイリオ" panose="020B0604030504040204" pitchFamily="50" charset="-128"/>
              </a:rPr>
              <a:t>内容によって</a:t>
            </a:r>
            <a:r>
              <a:rPr kumimoji="1" lang="ja-JP" altLang="en-US" sz="800" dirty="0" smtClean="0">
                <a:latin typeface="メイリオ" panose="020B0604030504040204" pitchFamily="50" charset="-128"/>
                <a:ea typeface="メイリオ" panose="020B0604030504040204" pitchFamily="50" charset="-128"/>
              </a:rPr>
              <a:t>はお返事に</a:t>
            </a:r>
            <a:r>
              <a:rPr kumimoji="1" lang="en-US" altLang="ja-JP" sz="800" dirty="0" smtClean="0">
                <a:latin typeface="メイリオ" panose="020B0604030504040204" pitchFamily="50" charset="-128"/>
                <a:ea typeface="メイリオ" panose="020B0604030504040204" pitchFamily="50" charset="-128"/>
              </a:rPr>
              <a:t>3~4</a:t>
            </a:r>
            <a:r>
              <a:rPr kumimoji="1" lang="ja-JP" altLang="en-US" sz="800" dirty="0" smtClean="0">
                <a:latin typeface="メイリオ" panose="020B0604030504040204" pitchFamily="50" charset="-128"/>
                <a:ea typeface="メイリオ" panose="020B0604030504040204" pitchFamily="50" charset="-128"/>
              </a:rPr>
              <a:t>営業日ほどお時間を頂く場合もございます。</a:t>
            </a:r>
            <a:endParaRPr kumimoji="1" lang="en-US" altLang="ja-JP" sz="800" dirty="0" smtClean="0">
              <a:latin typeface="メイリオ" panose="020B0604030504040204" pitchFamily="50" charset="-128"/>
              <a:ea typeface="メイリオ" panose="020B0604030504040204" pitchFamily="50" charset="-128"/>
            </a:endParaRPr>
          </a:p>
          <a:p>
            <a:pPr>
              <a:lnSpc>
                <a:spcPct val="150000"/>
              </a:lnSpc>
            </a:pPr>
            <a:r>
              <a:rPr lang="ja-JP" altLang="en-US" sz="800" dirty="0">
                <a:latin typeface="メイリオ" panose="020B0604030504040204" pitchFamily="50" charset="-128"/>
                <a:ea typeface="メイリオ" panose="020B0604030504040204" pitchFamily="50" charset="-128"/>
              </a:rPr>
              <a:t>ご了承くださいませ。</a:t>
            </a:r>
            <a:endParaRPr kumimoji="1" lang="ja-JP" altLang="en-US" sz="800" dirty="0">
              <a:latin typeface="メイリオ" panose="020B0604030504040204" pitchFamily="50" charset="-128"/>
              <a:ea typeface="メイリオ" panose="020B0604030504040204" pitchFamily="50" charset="-128"/>
            </a:endParaRPr>
          </a:p>
        </p:txBody>
      </p:sp>
      <p:cxnSp>
        <p:nvCxnSpPr>
          <p:cNvPr id="20" name="直線コネクタ 19"/>
          <p:cNvCxnSpPr/>
          <p:nvPr/>
        </p:nvCxnSpPr>
        <p:spPr>
          <a:xfrm>
            <a:off x="3576638" y="2439349"/>
            <a:ext cx="467995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3576638" y="2878204"/>
            <a:ext cx="4679950"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3579548" y="2453959"/>
            <a:ext cx="4677041" cy="388568"/>
          </a:xfrm>
          <a:prstGeom prst="rect">
            <a:avLst/>
          </a:prstGeom>
          <a:noFill/>
        </p:spPr>
        <p:txBody>
          <a:bodyPr wrap="square" lIns="0" rtlCol="0">
            <a:spAutoFit/>
          </a:bodyPr>
          <a:lstStyle/>
          <a:p>
            <a:pPr>
              <a:lnSpc>
                <a:spcPct val="150000"/>
              </a:lnSpc>
            </a:pPr>
            <a:r>
              <a:rPr lang="ja-JP" altLang="en-US" sz="1400" b="1" dirty="0" smtClean="0">
                <a:latin typeface="メイリオ" panose="020B0604030504040204" pitchFamily="50" charset="-128"/>
                <a:ea typeface="メイリオ" panose="020B0604030504040204" pitchFamily="50" charset="-128"/>
              </a:rPr>
              <a:t>お気軽にお問い合わせください</a:t>
            </a:r>
            <a:endParaRPr kumimoji="1" lang="ja-JP" altLang="en-US" sz="1400" b="1" dirty="0">
              <a:latin typeface="メイリオ" panose="020B0604030504040204" pitchFamily="50" charset="-128"/>
              <a:ea typeface="メイリオ" panose="020B0604030504040204" pitchFamily="50" charset="-128"/>
            </a:endParaRPr>
          </a:p>
        </p:txBody>
      </p:sp>
      <p:sp>
        <p:nvSpPr>
          <p:cNvPr id="4" name="正方形/長方形 3"/>
          <p:cNvSpPr/>
          <p:nvPr/>
        </p:nvSpPr>
        <p:spPr>
          <a:xfrm>
            <a:off x="-1714" y="-20313"/>
            <a:ext cx="9602915" cy="9326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ヘッダー</a:t>
            </a:r>
            <a:endParaRPr kumimoji="1" lang="ja-JP" altLang="en-US" dirty="0"/>
          </a:p>
        </p:txBody>
      </p:sp>
      <p:sp>
        <p:nvSpPr>
          <p:cNvPr id="80" name="正方形/長方形 79"/>
          <p:cNvSpPr/>
          <p:nvPr/>
        </p:nvSpPr>
        <p:spPr>
          <a:xfrm>
            <a:off x="1328519" y="2433410"/>
            <a:ext cx="1936870" cy="52213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サイドナビ</a:t>
            </a:r>
            <a:endParaRPr kumimoji="1" lang="ja-JP" altLang="en-US" dirty="0"/>
          </a:p>
        </p:txBody>
      </p:sp>
      <p:sp>
        <p:nvSpPr>
          <p:cNvPr id="82" name="正方形/長方形 81"/>
          <p:cNvSpPr/>
          <p:nvPr/>
        </p:nvSpPr>
        <p:spPr>
          <a:xfrm>
            <a:off x="-1714" y="11908963"/>
            <a:ext cx="9602915" cy="9326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フッター</a:t>
            </a:r>
            <a:endParaRPr kumimoji="1" lang="ja-JP" altLang="en-US" dirty="0"/>
          </a:p>
        </p:txBody>
      </p:sp>
      <p:sp>
        <p:nvSpPr>
          <p:cNvPr id="23" name="テキスト ボックス 22"/>
          <p:cNvSpPr txBox="1"/>
          <p:nvPr/>
        </p:nvSpPr>
        <p:spPr>
          <a:xfrm>
            <a:off x="3579548" y="3988668"/>
            <a:ext cx="4677041" cy="276999"/>
          </a:xfrm>
          <a:prstGeom prst="rect">
            <a:avLst/>
          </a:prstGeom>
          <a:noFill/>
        </p:spPr>
        <p:txBody>
          <a:bodyPr wrap="square" rtlCol="0">
            <a:spAutoFit/>
          </a:bodyPr>
          <a:lstStyle/>
          <a:p>
            <a:pPr>
              <a:lnSpc>
                <a:spcPct val="150000"/>
              </a:lnSpc>
            </a:pPr>
            <a:r>
              <a:rPr kumimoji="1" lang="ja-JP" altLang="en-US" sz="800" dirty="0" smtClean="0">
                <a:latin typeface="メイリオ" panose="020B0604030504040204" pitchFamily="50" charset="-128"/>
                <a:ea typeface="メイリオ" panose="020B0604030504040204" pitchFamily="50" charset="-128"/>
              </a:rPr>
              <a:t>診療時間内であればお電話のほうがスムーズにお問い合わせ頂きます。</a:t>
            </a:r>
            <a:endParaRPr kumimoji="1" lang="ja-JP" altLang="en-US" sz="800" dirty="0">
              <a:latin typeface="メイリオ" panose="020B0604030504040204" pitchFamily="50" charset="-128"/>
              <a:ea typeface="メイリオ" panose="020B0604030504040204" pitchFamily="50" charset="-128"/>
            </a:endParaRPr>
          </a:p>
        </p:txBody>
      </p:sp>
      <p:sp>
        <p:nvSpPr>
          <p:cNvPr id="25" name="テキスト ボックス 24"/>
          <p:cNvSpPr txBox="1"/>
          <p:nvPr/>
        </p:nvSpPr>
        <p:spPr>
          <a:xfrm>
            <a:off x="3629644" y="4265667"/>
            <a:ext cx="4626946" cy="388568"/>
          </a:xfrm>
          <a:prstGeom prst="rect">
            <a:avLst/>
          </a:prstGeom>
          <a:noFill/>
        </p:spPr>
        <p:txBody>
          <a:bodyPr wrap="square" lIns="0" rtlCol="0">
            <a:spAutoFit/>
          </a:bodyPr>
          <a:lstStyle/>
          <a:p>
            <a:pPr>
              <a:lnSpc>
                <a:spcPct val="150000"/>
              </a:lnSpc>
            </a:pPr>
            <a:r>
              <a:rPr lang="en-US" altLang="ja-JP" sz="1400" b="1" dirty="0">
                <a:solidFill>
                  <a:srgbClr val="90BD16"/>
                </a:solidFill>
                <a:latin typeface="メイリオ" panose="020B0604030504040204" pitchFamily="50" charset="-128"/>
                <a:ea typeface="メイリオ" panose="020B0604030504040204" pitchFamily="50" charset="-128"/>
              </a:rPr>
              <a:t>TEL : 0438-53-8853</a:t>
            </a:r>
            <a:endParaRPr lang="ja-JP" altLang="en-US" sz="1400" b="1" dirty="0">
              <a:solidFill>
                <a:srgbClr val="90BD16"/>
              </a:solidFill>
              <a:latin typeface="メイリオ" panose="020B0604030504040204" pitchFamily="50" charset="-128"/>
              <a:ea typeface="メイリオ" panose="020B0604030504040204" pitchFamily="50" charset="-128"/>
            </a:endParaRPr>
          </a:p>
        </p:txBody>
      </p:sp>
      <p:graphicFrame>
        <p:nvGraphicFramePr>
          <p:cNvPr id="27" name="表 26"/>
          <p:cNvGraphicFramePr>
            <a:graphicFrameLocks noGrp="1"/>
          </p:cNvGraphicFramePr>
          <p:nvPr>
            <p:extLst>
              <p:ext uri="{D42A27DB-BD31-4B8C-83A1-F6EECF244321}">
                <p14:modId xmlns:p14="http://schemas.microsoft.com/office/powerpoint/2010/main" val="2800805868"/>
              </p:ext>
            </p:extLst>
          </p:nvPr>
        </p:nvGraphicFramePr>
        <p:xfrm>
          <a:off x="3563904" y="4793538"/>
          <a:ext cx="4692685" cy="1140794"/>
        </p:xfrm>
        <a:graphic>
          <a:graphicData uri="http://schemas.openxmlformats.org/drawingml/2006/table">
            <a:tbl>
              <a:tblPr>
                <a:tableStyleId>{5C22544A-7EE6-4342-B048-85BDC9FD1C3A}</a:tableStyleId>
              </a:tblPr>
              <a:tblGrid>
                <a:gridCol w="968258"/>
                <a:gridCol w="532061"/>
                <a:gridCol w="532061"/>
                <a:gridCol w="532061"/>
                <a:gridCol w="532061"/>
                <a:gridCol w="532061"/>
                <a:gridCol w="532061"/>
                <a:gridCol w="532061"/>
              </a:tblGrid>
              <a:tr h="181672">
                <a:tc>
                  <a:txBody>
                    <a:bodyPr/>
                    <a:lstStyle/>
                    <a:p>
                      <a:pPr algn="ctr" fontAlgn="ctr"/>
                      <a:endParaRPr lang="ja-JP" altLang="en-US" sz="800" b="0" i="0" u="none" strike="noStrike" dirty="0">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ja-JP" altLang="en-US" sz="800" u="none" strike="noStrike" dirty="0">
                          <a:effectLst/>
                          <a:latin typeface="小塚ゴシック Pro B" pitchFamily="34" charset="-128"/>
                          <a:ea typeface="小塚ゴシック Pro B" pitchFamily="34" charset="-128"/>
                        </a:rPr>
                        <a:t>月</a:t>
                      </a:r>
                      <a:endParaRPr lang="ja-JP" altLang="en-US" sz="800" b="0" i="0" u="none" strike="noStrike" dirty="0">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ja-JP" altLang="en-US" sz="800" u="none" strike="noStrike">
                          <a:effectLst/>
                          <a:latin typeface="小塚ゴシック Pro B" pitchFamily="34" charset="-128"/>
                          <a:ea typeface="小塚ゴシック Pro B" pitchFamily="34" charset="-128"/>
                        </a:rPr>
                        <a:t>火</a:t>
                      </a:r>
                      <a:endParaRPr lang="ja-JP" altLang="en-US" sz="800" b="0" i="0" u="none" strike="noStrike">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ja-JP" altLang="en-US" sz="800" u="none" strike="noStrike">
                          <a:effectLst/>
                          <a:latin typeface="小塚ゴシック Pro B" pitchFamily="34" charset="-128"/>
                          <a:ea typeface="小塚ゴシック Pro B" pitchFamily="34" charset="-128"/>
                        </a:rPr>
                        <a:t>水</a:t>
                      </a:r>
                      <a:endParaRPr lang="ja-JP" altLang="en-US" sz="800" b="0" i="0" u="none" strike="noStrike">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ja-JP" altLang="en-US" sz="800" u="none" strike="noStrike">
                          <a:effectLst/>
                          <a:latin typeface="小塚ゴシック Pro B" pitchFamily="34" charset="-128"/>
                          <a:ea typeface="小塚ゴシック Pro B" pitchFamily="34" charset="-128"/>
                        </a:rPr>
                        <a:t>木</a:t>
                      </a:r>
                      <a:endParaRPr lang="ja-JP" altLang="en-US" sz="800" b="0" i="0" u="none" strike="noStrike">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ja-JP" altLang="en-US" sz="800" u="none" strike="noStrike">
                          <a:effectLst/>
                          <a:latin typeface="小塚ゴシック Pro B" pitchFamily="34" charset="-128"/>
                          <a:ea typeface="小塚ゴシック Pro B" pitchFamily="34" charset="-128"/>
                        </a:rPr>
                        <a:t>金</a:t>
                      </a:r>
                      <a:endParaRPr lang="ja-JP" altLang="en-US" sz="800" b="0" i="0" u="none" strike="noStrike">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ja-JP" altLang="en-US" sz="800" u="none" strike="noStrike">
                          <a:effectLst/>
                          <a:latin typeface="小塚ゴシック Pro B" pitchFamily="34" charset="-128"/>
                          <a:ea typeface="小塚ゴシック Pro B" pitchFamily="34" charset="-128"/>
                        </a:rPr>
                        <a:t>土</a:t>
                      </a:r>
                      <a:endParaRPr lang="ja-JP" altLang="en-US" sz="800" b="0" i="0" u="none" strike="noStrike">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ja-JP" altLang="en-US" sz="800" u="none" strike="noStrike">
                          <a:effectLst/>
                          <a:latin typeface="小塚ゴシック Pro B" pitchFamily="34" charset="-128"/>
                          <a:ea typeface="小塚ゴシック Pro B" pitchFamily="34" charset="-128"/>
                        </a:rPr>
                        <a:t>日・祝</a:t>
                      </a:r>
                      <a:endParaRPr lang="ja-JP" altLang="en-US" sz="800" b="0" i="0" u="none" strike="noStrike">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27432">
                <a:tc>
                  <a:txBody>
                    <a:bodyPr/>
                    <a:lstStyle/>
                    <a:p>
                      <a:pPr algn="ctr" fontAlgn="ctr"/>
                      <a:r>
                        <a:rPr lang="ja-JP" altLang="en-US" sz="800" u="none" strike="noStrike" dirty="0">
                          <a:effectLst/>
                          <a:latin typeface="小塚ゴシック Pro B" pitchFamily="34" charset="-128"/>
                          <a:ea typeface="小塚ゴシック Pro B" pitchFamily="34" charset="-128"/>
                        </a:rPr>
                        <a:t>午前</a:t>
                      </a:r>
                      <a:br>
                        <a:rPr lang="ja-JP" altLang="en-US" sz="800" u="none" strike="noStrike" dirty="0">
                          <a:effectLst/>
                          <a:latin typeface="小塚ゴシック Pro B" pitchFamily="34" charset="-128"/>
                          <a:ea typeface="小塚ゴシック Pro B" pitchFamily="34" charset="-128"/>
                        </a:rPr>
                      </a:br>
                      <a:r>
                        <a:rPr lang="en-US" altLang="ja-JP" sz="800" u="none" strike="noStrike" dirty="0">
                          <a:effectLst/>
                          <a:latin typeface="小塚ゴシック Pro B" pitchFamily="34" charset="-128"/>
                          <a:ea typeface="小塚ゴシック Pro B" pitchFamily="34" charset="-128"/>
                        </a:rPr>
                        <a:t>9:00</a:t>
                      </a:r>
                      <a:r>
                        <a:rPr lang="ja-JP" altLang="en-US" sz="800" u="none" strike="noStrike" dirty="0">
                          <a:effectLst/>
                          <a:latin typeface="小塚ゴシック Pro B" pitchFamily="34" charset="-128"/>
                          <a:ea typeface="小塚ゴシック Pro B" pitchFamily="34" charset="-128"/>
                        </a:rPr>
                        <a:t>～</a:t>
                      </a:r>
                      <a:r>
                        <a:rPr lang="en-US" altLang="ja-JP" sz="800" u="none" strike="noStrike" dirty="0">
                          <a:effectLst/>
                          <a:latin typeface="小塚ゴシック Pro B" pitchFamily="34" charset="-128"/>
                          <a:ea typeface="小塚ゴシック Pro B" pitchFamily="34" charset="-128"/>
                        </a:rPr>
                        <a:t>12:00</a:t>
                      </a:r>
                      <a:endParaRPr lang="en-US" altLang="ja-JP" sz="800" b="0" i="0" u="none" strike="noStrike" dirty="0">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ja-JP" altLang="en-US" sz="800" u="none" strike="noStrike" dirty="0">
                          <a:effectLst/>
                          <a:latin typeface="小塚ゴシック Pro B" pitchFamily="34" charset="-128"/>
                          <a:ea typeface="小塚ゴシック Pro B" pitchFamily="34" charset="-128"/>
                        </a:rPr>
                        <a:t>○</a:t>
                      </a:r>
                      <a:endParaRPr lang="ja-JP" altLang="en-US" sz="800" b="0" i="0" u="none" strike="noStrike" dirty="0">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ja-JP" altLang="en-US" sz="800" u="none" strike="noStrike" dirty="0">
                          <a:effectLst/>
                          <a:latin typeface="小塚ゴシック Pro B" pitchFamily="34" charset="-128"/>
                          <a:ea typeface="小塚ゴシック Pro B" pitchFamily="34" charset="-128"/>
                        </a:rPr>
                        <a:t>○</a:t>
                      </a:r>
                      <a:endParaRPr lang="ja-JP" altLang="en-US" sz="800" b="0" i="0" u="none" strike="noStrike" dirty="0">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ja-JP" altLang="en-US" sz="800" u="none" strike="noStrike" dirty="0">
                          <a:effectLst/>
                          <a:latin typeface="小塚ゴシック Pro B" pitchFamily="34" charset="-128"/>
                          <a:ea typeface="小塚ゴシック Pro B" pitchFamily="34" charset="-128"/>
                        </a:rPr>
                        <a:t>○</a:t>
                      </a:r>
                      <a:endParaRPr lang="ja-JP" altLang="en-US" sz="800" b="0" i="0" u="none" strike="noStrike" dirty="0">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ja-JP" altLang="en-US" sz="800" u="none" strike="noStrike" dirty="0">
                          <a:effectLst/>
                          <a:latin typeface="小塚ゴシック Pro B" pitchFamily="34" charset="-128"/>
                          <a:ea typeface="小塚ゴシック Pro B" pitchFamily="34" charset="-128"/>
                        </a:rPr>
                        <a:t>○</a:t>
                      </a:r>
                      <a:endParaRPr lang="ja-JP" altLang="en-US" sz="800" b="0" i="0" u="none" strike="noStrike" dirty="0">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ja-JP" sz="800" u="none" strike="noStrike" dirty="0">
                          <a:effectLst/>
                          <a:latin typeface="小塚ゴシック Pro B" pitchFamily="34" charset="-128"/>
                          <a:ea typeface="小塚ゴシック Pro B" pitchFamily="34" charset="-128"/>
                        </a:rPr>
                        <a:t>-</a:t>
                      </a:r>
                      <a:endParaRPr lang="en-US" altLang="ja-JP" sz="800" b="0" i="0" u="none" strike="noStrike" dirty="0">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ja-JP" altLang="en-US" sz="800" u="none" strike="noStrike">
                          <a:effectLst/>
                          <a:latin typeface="小塚ゴシック Pro B" pitchFamily="34" charset="-128"/>
                          <a:ea typeface="小塚ゴシック Pro B" pitchFamily="34" charset="-128"/>
                        </a:rPr>
                        <a:t>○</a:t>
                      </a:r>
                      <a:endParaRPr lang="ja-JP" altLang="en-US" sz="800" b="0" i="0" u="none" strike="noStrike">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ctr" fontAlgn="ctr"/>
                      <a:r>
                        <a:rPr lang="en-US" altLang="ja-JP" sz="800" u="none" strike="noStrike" dirty="0">
                          <a:effectLst/>
                          <a:latin typeface="小塚ゴシック Pro B" pitchFamily="34" charset="-128"/>
                          <a:ea typeface="小塚ゴシック Pro B" pitchFamily="34" charset="-128"/>
                        </a:rPr>
                        <a:t>9:00</a:t>
                      </a:r>
                      <a:br>
                        <a:rPr lang="en-US" altLang="ja-JP" sz="800" u="none" strike="noStrike" dirty="0">
                          <a:effectLst/>
                          <a:latin typeface="小塚ゴシック Pro B" pitchFamily="34" charset="-128"/>
                          <a:ea typeface="小塚ゴシック Pro B" pitchFamily="34" charset="-128"/>
                        </a:rPr>
                      </a:br>
                      <a:r>
                        <a:rPr lang="ja-JP" altLang="en-US" sz="800" u="none" strike="noStrike" dirty="0" smtClean="0">
                          <a:effectLst/>
                          <a:latin typeface="小塚ゴシック Pro B" pitchFamily="34" charset="-128"/>
                          <a:ea typeface="小塚ゴシック Pro B" pitchFamily="34" charset="-128"/>
                        </a:rPr>
                        <a:t>～</a:t>
                      </a:r>
                      <a:r>
                        <a:rPr lang="en-US" altLang="ja-JP" sz="800" u="none" strike="noStrike" dirty="0">
                          <a:effectLst/>
                          <a:latin typeface="小塚ゴシック Pro B" pitchFamily="34" charset="-128"/>
                          <a:ea typeface="小塚ゴシック Pro B" pitchFamily="34" charset="-128"/>
                        </a:rPr>
                        <a:t/>
                      </a:r>
                      <a:br>
                        <a:rPr lang="en-US" altLang="ja-JP" sz="800" u="none" strike="noStrike" dirty="0">
                          <a:effectLst/>
                          <a:latin typeface="小塚ゴシック Pro B" pitchFamily="34" charset="-128"/>
                          <a:ea typeface="小塚ゴシック Pro B" pitchFamily="34" charset="-128"/>
                        </a:rPr>
                      </a:br>
                      <a:r>
                        <a:rPr lang="en-US" altLang="ja-JP" sz="800" u="none" strike="noStrike" dirty="0">
                          <a:effectLst/>
                          <a:latin typeface="小塚ゴシック Pro B" pitchFamily="34" charset="-128"/>
                          <a:ea typeface="小塚ゴシック Pro B" pitchFamily="34" charset="-128"/>
                        </a:rPr>
                        <a:t>17:00</a:t>
                      </a:r>
                      <a:endParaRPr lang="en-US" altLang="ja-JP" sz="800" b="0" i="0" u="none" strike="noStrike" dirty="0">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r>
              <a:tr h="431690">
                <a:tc>
                  <a:txBody>
                    <a:bodyPr/>
                    <a:lstStyle/>
                    <a:p>
                      <a:pPr algn="ctr" fontAlgn="ctr"/>
                      <a:r>
                        <a:rPr lang="ja-JP" altLang="en-US" sz="800" u="none" strike="noStrike" dirty="0">
                          <a:effectLst/>
                          <a:latin typeface="小塚ゴシック Pro B" pitchFamily="34" charset="-128"/>
                          <a:ea typeface="小塚ゴシック Pro B" pitchFamily="34" charset="-128"/>
                        </a:rPr>
                        <a:t>午後</a:t>
                      </a:r>
                      <a:br>
                        <a:rPr lang="ja-JP" altLang="en-US" sz="800" u="none" strike="noStrike" dirty="0">
                          <a:effectLst/>
                          <a:latin typeface="小塚ゴシック Pro B" pitchFamily="34" charset="-128"/>
                          <a:ea typeface="小塚ゴシック Pro B" pitchFamily="34" charset="-128"/>
                        </a:rPr>
                      </a:br>
                      <a:r>
                        <a:rPr lang="en-US" altLang="ja-JP" sz="800" u="none" strike="noStrike" dirty="0">
                          <a:effectLst/>
                          <a:latin typeface="小塚ゴシック Pro B" pitchFamily="34" charset="-128"/>
                          <a:ea typeface="小塚ゴシック Pro B" pitchFamily="34" charset="-128"/>
                        </a:rPr>
                        <a:t>14:00</a:t>
                      </a:r>
                      <a:r>
                        <a:rPr lang="ja-JP" altLang="en-US" sz="800" u="none" strike="noStrike" dirty="0">
                          <a:effectLst/>
                          <a:latin typeface="小塚ゴシック Pro B" pitchFamily="34" charset="-128"/>
                          <a:ea typeface="小塚ゴシック Pro B" pitchFamily="34" charset="-128"/>
                        </a:rPr>
                        <a:t>～</a:t>
                      </a:r>
                      <a:r>
                        <a:rPr lang="en-US" altLang="ja-JP" sz="800" u="none" strike="noStrike" dirty="0">
                          <a:effectLst/>
                          <a:latin typeface="小塚ゴシック Pro B" pitchFamily="34" charset="-128"/>
                          <a:ea typeface="小塚ゴシック Pro B" pitchFamily="34" charset="-128"/>
                        </a:rPr>
                        <a:t>20:30</a:t>
                      </a:r>
                      <a:endParaRPr lang="en-US" altLang="ja-JP" sz="800" b="0" i="0" u="none" strike="noStrike" dirty="0">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ja-JP" altLang="en-US" sz="800" u="none" strike="noStrike" dirty="0">
                          <a:effectLst/>
                          <a:latin typeface="小塚ゴシック Pro B" pitchFamily="34" charset="-128"/>
                          <a:ea typeface="小塚ゴシック Pro B" pitchFamily="34" charset="-128"/>
                        </a:rPr>
                        <a:t>○</a:t>
                      </a:r>
                      <a:endParaRPr lang="ja-JP" altLang="en-US" sz="800" b="0" i="0" u="none" strike="noStrike" dirty="0">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ja-JP" altLang="en-US" sz="800" u="none" strike="noStrike" dirty="0">
                          <a:effectLst/>
                          <a:latin typeface="小塚ゴシック Pro B" pitchFamily="34" charset="-128"/>
                          <a:ea typeface="小塚ゴシック Pro B" pitchFamily="34" charset="-128"/>
                        </a:rPr>
                        <a:t>○</a:t>
                      </a:r>
                      <a:endParaRPr lang="ja-JP" altLang="en-US" sz="800" b="0" i="0" u="none" strike="noStrike" dirty="0">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ja-JP" altLang="en-US" sz="800" u="none" strike="noStrike" dirty="0">
                          <a:effectLst/>
                          <a:latin typeface="小塚ゴシック Pro B" pitchFamily="34" charset="-128"/>
                          <a:ea typeface="小塚ゴシック Pro B" pitchFamily="34" charset="-128"/>
                        </a:rPr>
                        <a:t>○</a:t>
                      </a:r>
                      <a:endParaRPr lang="ja-JP" altLang="en-US" sz="800" b="0" i="0" u="none" strike="noStrike" dirty="0">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ja-JP" altLang="en-US" sz="800" u="none" strike="noStrike" dirty="0">
                          <a:effectLst/>
                          <a:latin typeface="小塚ゴシック Pro B" pitchFamily="34" charset="-128"/>
                          <a:ea typeface="小塚ゴシック Pro B" pitchFamily="34" charset="-128"/>
                        </a:rPr>
                        <a:t>○</a:t>
                      </a:r>
                      <a:endParaRPr lang="ja-JP" altLang="en-US" sz="800" b="0" i="0" u="none" strike="noStrike" dirty="0">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ja-JP" sz="800" u="none" strike="noStrike" dirty="0">
                          <a:effectLst/>
                          <a:latin typeface="小塚ゴシック Pro B" pitchFamily="34" charset="-128"/>
                          <a:ea typeface="小塚ゴシック Pro B" pitchFamily="34" charset="-128"/>
                        </a:rPr>
                        <a:t>-</a:t>
                      </a:r>
                      <a:endParaRPr lang="en-US" altLang="ja-JP" sz="800" b="0" i="0" u="none" strike="noStrike" dirty="0">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ja-JP" altLang="en-US" sz="800" u="none" strike="noStrike" dirty="0">
                          <a:effectLst/>
                          <a:latin typeface="小塚ゴシック Pro B" pitchFamily="34" charset="-128"/>
                          <a:ea typeface="小塚ゴシック Pro B" pitchFamily="34" charset="-128"/>
                        </a:rPr>
                        <a:t>○</a:t>
                      </a:r>
                      <a:endParaRPr lang="ja-JP" altLang="en-US" sz="800" b="0" i="0" u="none" strike="noStrike" dirty="0">
                        <a:solidFill>
                          <a:srgbClr val="000000"/>
                        </a:solidFill>
                        <a:effectLst/>
                        <a:latin typeface="小塚ゴシック Pro B" pitchFamily="34" charset="-128"/>
                        <a:ea typeface="小塚ゴシック Pro B" pitchFamily="34" charset="-128"/>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kumimoji="1" lang="ja-JP" altLang="en-US"/>
                    </a:p>
                  </a:txBody>
                  <a:tcPr/>
                </a:tc>
              </a:tr>
            </a:tbl>
          </a:graphicData>
        </a:graphic>
      </p:graphicFrame>
      <p:sp>
        <p:nvSpPr>
          <p:cNvPr id="28" name="テキスト ボックス 27"/>
          <p:cNvSpPr txBox="1"/>
          <p:nvPr/>
        </p:nvSpPr>
        <p:spPr>
          <a:xfrm>
            <a:off x="3579548" y="5934332"/>
            <a:ext cx="4677041" cy="1015663"/>
          </a:xfrm>
          <a:prstGeom prst="rect">
            <a:avLst/>
          </a:prstGeom>
          <a:noFill/>
        </p:spPr>
        <p:txBody>
          <a:bodyPr wrap="square" rtlCol="0">
            <a:spAutoFit/>
          </a:bodyPr>
          <a:lstStyle/>
          <a:p>
            <a:pPr>
              <a:lnSpc>
                <a:spcPct val="150000"/>
              </a:lnSpc>
            </a:pPr>
            <a:r>
              <a:rPr kumimoji="1" lang="en-US" altLang="ja-JP" sz="800" dirty="0" smtClean="0">
                <a:latin typeface="メイリオ" panose="020B0604030504040204" pitchFamily="50" charset="-128"/>
                <a:ea typeface="メイリオ" panose="020B0604030504040204" pitchFamily="50" charset="-128"/>
              </a:rPr>
              <a:t>※</a:t>
            </a:r>
            <a:r>
              <a:rPr kumimoji="1" lang="ja-JP" altLang="en-US" sz="800" dirty="0" smtClean="0">
                <a:latin typeface="メイリオ" panose="020B0604030504040204" pitchFamily="50" charset="-128"/>
                <a:ea typeface="メイリオ" panose="020B0604030504040204" pitchFamily="50" charset="-128"/>
              </a:rPr>
              <a:t>個人情報の取り扱いについて</a:t>
            </a:r>
            <a:endParaRPr kumimoji="1" lang="en-US" altLang="ja-JP" sz="800" dirty="0" smtClean="0">
              <a:latin typeface="メイリオ" panose="020B0604030504040204" pitchFamily="50" charset="-128"/>
              <a:ea typeface="メイリオ" panose="020B0604030504040204" pitchFamily="50" charset="-128"/>
            </a:endParaRPr>
          </a:p>
          <a:p>
            <a:pPr>
              <a:lnSpc>
                <a:spcPct val="150000"/>
              </a:lnSpc>
            </a:pPr>
            <a:r>
              <a:rPr lang="ja-JP" altLang="en-US" sz="800" dirty="0">
                <a:latin typeface="メイリオ" panose="020B0604030504040204" pitchFamily="50" charset="-128"/>
                <a:ea typeface="メイリオ" panose="020B0604030504040204" pitchFamily="50" charset="-128"/>
              </a:rPr>
              <a:t>本メールフォームから送信いただいたお客様の個人情報は、内容確認ならびにお客様に対する回答のため必要な範囲でのみ使用をいたします。</a:t>
            </a:r>
          </a:p>
          <a:p>
            <a:pPr>
              <a:lnSpc>
                <a:spcPct val="150000"/>
              </a:lnSpc>
            </a:pPr>
            <a:r>
              <a:rPr lang="ja-JP" altLang="en-US" sz="800" dirty="0">
                <a:latin typeface="メイリオ" panose="020B0604030504040204" pitchFamily="50" charset="-128"/>
                <a:ea typeface="メイリオ" panose="020B0604030504040204" pitchFamily="50" charset="-128"/>
              </a:rPr>
              <a:t>また、必要な範囲内</a:t>
            </a:r>
            <a:r>
              <a:rPr lang="ja-JP" altLang="en-US" sz="800" dirty="0" smtClean="0">
                <a:latin typeface="メイリオ" panose="020B0604030504040204" pitchFamily="50" charset="-128"/>
                <a:ea typeface="メイリオ" panose="020B0604030504040204" pitchFamily="50" charset="-128"/>
              </a:rPr>
              <a:t>で</a:t>
            </a:r>
            <a:r>
              <a:rPr lang="ja-JP" altLang="en-US" sz="800" dirty="0">
                <a:latin typeface="メイリオ" panose="020B0604030504040204" pitchFamily="50" charset="-128"/>
                <a:ea typeface="メイリオ" panose="020B0604030504040204" pitchFamily="50" charset="-128"/>
              </a:rPr>
              <a:t>ストレッチ</a:t>
            </a:r>
            <a:r>
              <a:rPr lang="ja-JP" altLang="en-US" sz="800" dirty="0" smtClean="0">
                <a:latin typeface="メイリオ" panose="020B0604030504040204" pitchFamily="50" charset="-128"/>
                <a:ea typeface="メイリオ" panose="020B0604030504040204" pitchFamily="50" charset="-128"/>
              </a:rPr>
              <a:t>鍼灸イトー整骨院での</a:t>
            </a:r>
            <a:r>
              <a:rPr lang="ja-JP" altLang="en-US" sz="800" dirty="0">
                <a:latin typeface="メイリオ" panose="020B0604030504040204" pitchFamily="50" charset="-128"/>
                <a:ea typeface="メイリオ" panose="020B0604030504040204" pitchFamily="50" charset="-128"/>
              </a:rPr>
              <a:t>、お客様のサポート・サービス提供のために使用いたします。 </a:t>
            </a:r>
            <a:endParaRPr lang="en-US" altLang="ja-JP" sz="800" dirty="0" smtClean="0">
              <a:latin typeface="メイリオ" panose="020B0604030504040204" pitchFamily="50" charset="-128"/>
              <a:ea typeface="メイリオ" panose="020B0604030504040204" pitchFamily="50" charset="-128"/>
            </a:endParaRPr>
          </a:p>
        </p:txBody>
      </p:sp>
      <p:sp>
        <p:nvSpPr>
          <p:cNvPr id="30" name="テキスト ボックス 29"/>
          <p:cNvSpPr txBox="1"/>
          <p:nvPr/>
        </p:nvSpPr>
        <p:spPr>
          <a:xfrm>
            <a:off x="3579548" y="6936568"/>
            <a:ext cx="4677041" cy="261610"/>
          </a:xfrm>
          <a:prstGeom prst="rect">
            <a:avLst/>
          </a:prstGeom>
          <a:noFill/>
        </p:spPr>
        <p:txBody>
          <a:bodyPr wrap="square" rtlCol="0">
            <a:spAutoFit/>
          </a:bodyPr>
          <a:lstStyle/>
          <a:p>
            <a:pPr>
              <a:lnSpc>
                <a:spcPct val="150000"/>
              </a:lnSpc>
            </a:pPr>
            <a:r>
              <a:rPr lang="ja-JP" altLang="en-US" sz="800" dirty="0">
                <a:latin typeface="メイリオ" panose="020B0604030504040204" pitchFamily="50" charset="-128"/>
                <a:ea typeface="メイリオ" panose="020B0604030504040204" pitchFamily="50" charset="-128"/>
              </a:rPr>
              <a:t>「*」は入力必須項目です。</a:t>
            </a:r>
            <a:endParaRPr lang="en-US" altLang="ja-JP" sz="800" dirty="0" smtClean="0">
              <a:latin typeface="メイリオ" panose="020B0604030504040204" pitchFamily="50" charset="-128"/>
              <a:ea typeface="メイリオ" panose="020B0604030504040204" pitchFamily="50" charset="-128"/>
            </a:endParaRPr>
          </a:p>
        </p:txBody>
      </p:sp>
      <p:sp>
        <p:nvSpPr>
          <p:cNvPr id="26" name="テキスト ボックス 25"/>
          <p:cNvSpPr txBox="1"/>
          <p:nvPr/>
        </p:nvSpPr>
        <p:spPr>
          <a:xfrm>
            <a:off x="9621861" y="1493350"/>
            <a:ext cx="1146468" cy="477054"/>
          </a:xfrm>
          <a:prstGeom prst="rect">
            <a:avLst/>
          </a:prstGeom>
          <a:noFill/>
        </p:spPr>
        <p:txBody>
          <a:bodyPr wrap="none" rtlCol="0">
            <a:spAutoFit/>
          </a:bodyPr>
          <a:lstStyle/>
          <a:p>
            <a:r>
              <a:rPr lang="en-US" altLang="ja-JP" dirty="0"/>
              <a:t>272.jpg</a:t>
            </a:r>
            <a:endParaRPr kumimoji="1" lang="ja-JP" altLang="en-US" dirty="0"/>
          </a:p>
        </p:txBody>
      </p:sp>
    </p:spTree>
    <p:extLst>
      <p:ext uri="{BB962C8B-B14F-4D97-AF65-F5344CB8AC3E}">
        <p14:creationId xmlns:p14="http://schemas.microsoft.com/office/powerpoint/2010/main" val="3533471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正方形/長方形 77"/>
          <p:cNvSpPr/>
          <p:nvPr/>
        </p:nvSpPr>
        <p:spPr>
          <a:xfrm>
            <a:off x="1328518" y="1044623"/>
            <a:ext cx="6928072" cy="117869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219" name="Picture 3" descr="C:\Users\哲司\Pictures\ストレッチ鍼灸イトー整骨院\ito\ito\29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505" t="18921" r="23747" b="-18921"/>
          <a:stretch/>
        </p:blipFill>
        <p:spPr bwMode="auto">
          <a:xfrm>
            <a:off x="4141729" y="320833"/>
            <a:ext cx="4230000" cy="4225154"/>
          </a:xfrm>
          <a:prstGeom prst="ellipse">
            <a:avLst/>
          </a:prstGeom>
          <a:ln w="57150">
            <a:solidFill>
              <a:srgbClr val="B8957A"/>
            </a:solidFill>
          </a:ln>
          <a:effectLst/>
          <a:extLst>
            <a:ext uri="{909E8E84-426E-40DD-AFC4-6F175D3DCCD1}">
              <a14:hiddenFill xmlns:a14="http://schemas.microsoft.com/office/drawing/2010/main">
                <a:solidFill>
                  <a:srgbClr val="FFFFFF"/>
                </a:solidFill>
              </a14:hiddenFill>
            </a:ext>
          </a:extLst>
        </p:spPr>
      </p:pic>
      <p:sp>
        <p:nvSpPr>
          <p:cNvPr id="83" name="正方形/長方形 82"/>
          <p:cNvSpPr/>
          <p:nvPr/>
        </p:nvSpPr>
        <p:spPr>
          <a:xfrm>
            <a:off x="3994550" y="507706"/>
            <a:ext cx="4327106" cy="536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p:cNvSpPr txBox="1"/>
          <p:nvPr/>
        </p:nvSpPr>
        <p:spPr>
          <a:xfrm>
            <a:off x="1688962" y="1493350"/>
            <a:ext cx="1107996" cy="369332"/>
          </a:xfrm>
          <a:prstGeom prst="rect">
            <a:avLst/>
          </a:prstGeom>
          <a:noFill/>
        </p:spPr>
        <p:txBody>
          <a:bodyPr wrap="none" rtlCol="0">
            <a:spAutoFit/>
          </a:bodyPr>
          <a:lstStyle/>
          <a:p>
            <a:r>
              <a:rPr kumimoji="1" lang="ja-JP" altLang="en-US" sz="1800" dirty="0" smtClean="0">
                <a:solidFill>
                  <a:schemeClr val="bg1"/>
                </a:solidFill>
                <a:latin typeface="小塚ゴシック Pro B" pitchFamily="34" charset="-128"/>
                <a:ea typeface="小塚ゴシック Pro B" pitchFamily="34" charset="-128"/>
              </a:rPr>
              <a:t>採用情報</a:t>
            </a:r>
            <a:endParaRPr kumimoji="1" lang="ja-JP" altLang="en-US" sz="1800" dirty="0">
              <a:solidFill>
                <a:schemeClr val="bg1"/>
              </a:solidFill>
              <a:latin typeface="小塚ゴシック Pro B" pitchFamily="34" charset="-128"/>
              <a:ea typeface="小塚ゴシック Pro B" pitchFamily="34" charset="-128"/>
            </a:endParaRPr>
          </a:p>
        </p:txBody>
      </p:sp>
      <p:sp>
        <p:nvSpPr>
          <p:cNvPr id="12" name="正方形/長方形 11"/>
          <p:cNvSpPr/>
          <p:nvPr/>
        </p:nvSpPr>
        <p:spPr>
          <a:xfrm>
            <a:off x="4018129" y="2223319"/>
            <a:ext cx="4327106" cy="2596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8256589" y="1055736"/>
            <a:ext cx="1344612" cy="2935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579548" y="4960600"/>
            <a:ext cx="4677041" cy="646331"/>
          </a:xfrm>
          <a:prstGeom prst="rect">
            <a:avLst/>
          </a:prstGeom>
          <a:noFill/>
        </p:spPr>
        <p:txBody>
          <a:bodyPr wrap="square" rtlCol="0">
            <a:spAutoFit/>
          </a:bodyPr>
          <a:lstStyle/>
          <a:p>
            <a:pPr>
              <a:lnSpc>
                <a:spcPct val="150000"/>
              </a:lnSpc>
            </a:pPr>
            <a:r>
              <a:rPr kumimoji="1" lang="ja-JP" altLang="en-US" sz="800" dirty="0" smtClean="0">
                <a:latin typeface="メイリオ" panose="020B0604030504040204" pitchFamily="50" charset="-128"/>
                <a:ea typeface="メイリオ" panose="020B0604030504040204" pitchFamily="50" charset="-128"/>
              </a:rPr>
              <a:t>おかげさまで開院より、地域の皆様にご愛顧いただき、沢山の方々にご来院頂いております。今後、より一層皆様に支持される整骨院として邁進していくために、私たちと同じ志を持ち頑張ってくれる人材を育て、もっと地域の皆様のお役に立てるよう頑張っていきます。</a:t>
            </a:r>
            <a:endParaRPr kumimoji="1" lang="ja-JP" altLang="en-US" sz="800" dirty="0">
              <a:latin typeface="メイリオ" panose="020B0604030504040204" pitchFamily="50" charset="-128"/>
              <a:ea typeface="メイリオ" panose="020B0604030504040204" pitchFamily="50" charset="-128"/>
            </a:endParaRPr>
          </a:p>
        </p:txBody>
      </p:sp>
      <p:cxnSp>
        <p:nvCxnSpPr>
          <p:cNvPr id="20" name="直線コネクタ 19"/>
          <p:cNvCxnSpPr/>
          <p:nvPr/>
        </p:nvCxnSpPr>
        <p:spPr>
          <a:xfrm>
            <a:off x="3576638" y="2439349"/>
            <a:ext cx="467995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3576638" y="2878204"/>
            <a:ext cx="4679950"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3579548" y="2453959"/>
            <a:ext cx="4677041" cy="388568"/>
          </a:xfrm>
          <a:prstGeom prst="rect">
            <a:avLst/>
          </a:prstGeom>
          <a:noFill/>
        </p:spPr>
        <p:txBody>
          <a:bodyPr wrap="square" lIns="0" rtlCol="0">
            <a:spAutoFit/>
          </a:bodyPr>
          <a:lstStyle/>
          <a:p>
            <a:pPr>
              <a:lnSpc>
                <a:spcPct val="150000"/>
              </a:lnSpc>
            </a:pPr>
            <a:r>
              <a:rPr kumimoji="1" lang="ja-JP" altLang="en-US" sz="1400" b="1" dirty="0" smtClean="0">
                <a:latin typeface="メイリオ" panose="020B0604030504040204" pitchFamily="50" charset="-128"/>
                <a:ea typeface="メイリオ" panose="020B0604030504040204" pitchFamily="50" charset="-128"/>
              </a:rPr>
              <a:t>当院では施術者の育成に力を入れております！</a:t>
            </a:r>
            <a:endParaRPr kumimoji="1" lang="ja-JP" altLang="en-US" sz="1400" b="1" dirty="0">
              <a:latin typeface="メイリオ" panose="020B0604030504040204" pitchFamily="50" charset="-128"/>
              <a:ea typeface="メイリオ" panose="020B0604030504040204" pitchFamily="50" charset="-128"/>
            </a:endParaRPr>
          </a:p>
        </p:txBody>
      </p:sp>
      <p:sp>
        <p:nvSpPr>
          <p:cNvPr id="4" name="正方形/長方形 3"/>
          <p:cNvSpPr/>
          <p:nvPr/>
        </p:nvSpPr>
        <p:spPr>
          <a:xfrm>
            <a:off x="-1714" y="-20313"/>
            <a:ext cx="9602915" cy="9326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ヘッダー</a:t>
            </a:r>
            <a:endParaRPr kumimoji="1" lang="ja-JP" altLang="en-US" dirty="0"/>
          </a:p>
        </p:txBody>
      </p:sp>
      <p:sp>
        <p:nvSpPr>
          <p:cNvPr id="80" name="正方形/長方形 79"/>
          <p:cNvSpPr/>
          <p:nvPr/>
        </p:nvSpPr>
        <p:spPr>
          <a:xfrm>
            <a:off x="1328519" y="2433410"/>
            <a:ext cx="1936870" cy="52213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サイドナビ</a:t>
            </a:r>
            <a:endParaRPr kumimoji="1" lang="ja-JP" altLang="en-US" dirty="0"/>
          </a:p>
        </p:txBody>
      </p:sp>
      <p:sp>
        <p:nvSpPr>
          <p:cNvPr id="82" name="正方形/長方形 81"/>
          <p:cNvSpPr/>
          <p:nvPr/>
        </p:nvSpPr>
        <p:spPr>
          <a:xfrm>
            <a:off x="-1714" y="12537622"/>
            <a:ext cx="9602915" cy="30401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フッター</a:t>
            </a:r>
            <a:endParaRPr kumimoji="1" lang="ja-JP" altLang="en-US" dirty="0"/>
          </a:p>
        </p:txBody>
      </p:sp>
      <p:sp>
        <p:nvSpPr>
          <p:cNvPr id="16" name="正方形/長方形 15"/>
          <p:cNvSpPr/>
          <p:nvPr/>
        </p:nvSpPr>
        <p:spPr>
          <a:xfrm>
            <a:off x="3579548" y="3068522"/>
            <a:ext cx="4677039" cy="17661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働いている風景</a:t>
            </a:r>
            <a:endParaRPr kumimoji="1" lang="ja-JP" altLang="en-US" dirty="0"/>
          </a:p>
        </p:txBody>
      </p:sp>
      <p:sp>
        <p:nvSpPr>
          <p:cNvPr id="17" name="テキスト ボックス 16"/>
          <p:cNvSpPr txBox="1"/>
          <p:nvPr/>
        </p:nvSpPr>
        <p:spPr>
          <a:xfrm>
            <a:off x="3629644" y="5752710"/>
            <a:ext cx="4626946" cy="346249"/>
          </a:xfrm>
          <a:prstGeom prst="rect">
            <a:avLst/>
          </a:prstGeom>
          <a:noFill/>
        </p:spPr>
        <p:txBody>
          <a:bodyPr wrap="square" lIns="0" rtlCol="0">
            <a:spAutoFit/>
          </a:bodyPr>
          <a:lstStyle/>
          <a:p>
            <a:pPr>
              <a:lnSpc>
                <a:spcPct val="150000"/>
              </a:lnSpc>
            </a:pPr>
            <a:r>
              <a:rPr kumimoji="1" lang="ja-JP" altLang="en-US" sz="1200" b="1" dirty="0" smtClean="0">
                <a:latin typeface="メイリオ" panose="020B0604030504040204" pitchFamily="50" charset="-128"/>
                <a:ea typeface="メイリオ" panose="020B0604030504040204" pitchFamily="50" charset="-128"/>
              </a:rPr>
              <a:t>募集要項</a:t>
            </a:r>
            <a:endParaRPr kumimoji="1" lang="ja-JP" altLang="en-US" sz="1200" b="1" dirty="0">
              <a:latin typeface="メイリオ" panose="020B0604030504040204" pitchFamily="50" charset="-128"/>
              <a:ea typeface="メイリオ" panose="020B0604030504040204" pitchFamily="50" charset="-128"/>
            </a:endParaRPr>
          </a:p>
        </p:txBody>
      </p:sp>
      <p:cxnSp>
        <p:nvCxnSpPr>
          <p:cNvPr id="18" name="直線コネクタ 17"/>
          <p:cNvCxnSpPr/>
          <p:nvPr/>
        </p:nvCxnSpPr>
        <p:spPr>
          <a:xfrm>
            <a:off x="3570901" y="5856436"/>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3579548" y="6098959"/>
            <a:ext cx="4677041" cy="26161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ja-JP" altLang="en-US" sz="800" b="1" dirty="0" smtClean="0">
                <a:latin typeface="メイリオ" panose="020B0604030504040204" pitchFamily="50" charset="-128"/>
                <a:ea typeface="メイリオ" panose="020B0604030504040204" pitchFamily="50" charset="-128"/>
              </a:rPr>
              <a:t>柔道整復師</a:t>
            </a:r>
            <a:endParaRPr lang="ja-JP" altLang="en-US" sz="800" b="1" dirty="0">
              <a:latin typeface="メイリオ" panose="020B0604030504040204" pitchFamily="50" charset="-128"/>
              <a:ea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906225880"/>
              </p:ext>
            </p:extLst>
          </p:nvPr>
        </p:nvGraphicFramePr>
        <p:xfrm>
          <a:off x="3592506" y="6934775"/>
          <a:ext cx="4664080" cy="3744521"/>
        </p:xfrm>
        <a:graphic>
          <a:graphicData uri="http://schemas.openxmlformats.org/drawingml/2006/table">
            <a:tbl>
              <a:tblPr>
                <a:tableStyleId>{5C22544A-7EE6-4342-B048-85BDC9FD1C3A}</a:tableStyleId>
              </a:tblPr>
              <a:tblGrid>
                <a:gridCol w="1136084"/>
                <a:gridCol w="3527996"/>
              </a:tblGrid>
              <a:tr h="174344">
                <a:tc>
                  <a:txBody>
                    <a:bodyPr/>
                    <a:lstStyle/>
                    <a:p>
                      <a:pPr algn="ctr" fontAlgn="ctr"/>
                      <a:r>
                        <a:rPr lang="ja-JP" altLang="en-US" sz="800" u="none" strike="noStrike" dirty="0">
                          <a:solidFill>
                            <a:schemeClr val="bg1"/>
                          </a:solidFill>
                          <a:effectLst/>
                          <a:latin typeface="メイリオ" panose="020B0604030504040204" pitchFamily="50" charset="-128"/>
                          <a:ea typeface="メイリオ" panose="020B0604030504040204" pitchFamily="50" charset="-128"/>
                        </a:rPr>
                        <a:t>募集職種</a:t>
                      </a:r>
                      <a:endParaRPr lang="ja-JP" altLang="en-US" sz="800" b="0" i="0" u="none" strike="noStrike" dirty="0">
                        <a:solidFill>
                          <a:schemeClr val="bg1"/>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90BD16"/>
                    </a:solidFill>
                  </a:tcPr>
                </a:tc>
                <a:tc>
                  <a:txBody>
                    <a:bodyPr/>
                    <a:lstStyle/>
                    <a:p>
                      <a:pPr algn="l" fontAlgn="ctr"/>
                      <a:r>
                        <a:rPr lang="ja-JP" altLang="en-US" sz="800" u="none" strike="noStrike" dirty="0">
                          <a:effectLst/>
                          <a:latin typeface="メイリオ" panose="020B0604030504040204" pitchFamily="50" charset="-128"/>
                          <a:ea typeface="メイリオ" panose="020B0604030504040204" pitchFamily="50" charset="-128"/>
                        </a:rPr>
                        <a:t>柔道整復師</a:t>
                      </a:r>
                      <a:endParaRPr lang="ja-JP" altLang="en-US"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174344">
                <a:tc>
                  <a:txBody>
                    <a:bodyPr/>
                    <a:lstStyle/>
                    <a:p>
                      <a:pPr algn="ctr" fontAlgn="ctr"/>
                      <a:r>
                        <a:rPr lang="ja-JP" altLang="en-US" sz="800" u="none" strike="noStrike" dirty="0">
                          <a:solidFill>
                            <a:schemeClr val="bg1"/>
                          </a:solidFill>
                          <a:effectLst/>
                          <a:latin typeface="メイリオ" panose="020B0604030504040204" pitchFamily="50" charset="-128"/>
                          <a:ea typeface="メイリオ" panose="020B0604030504040204" pitchFamily="50" charset="-128"/>
                        </a:rPr>
                        <a:t>雇用形態</a:t>
                      </a:r>
                      <a:endParaRPr lang="ja-JP" altLang="en-US" sz="800" b="0" i="0" u="none" strike="noStrike" dirty="0">
                        <a:solidFill>
                          <a:schemeClr val="bg1"/>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90BD16"/>
                    </a:solidFill>
                  </a:tcPr>
                </a:tc>
                <a:tc>
                  <a:txBody>
                    <a:bodyPr/>
                    <a:lstStyle/>
                    <a:p>
                      <a:pPr algn="l" fontAlgn="ctr"/>
                      <a:r>
                        <a:rPr lang="ja-JP" altLang="en-US" sz="800" u="none" strike="noStrike" dirty="0">
                          <a:effectLst/>
                          <a:latin typeface="メイリオ" panose="020B0604030504040204" pitchFamily="50" charset="-128"/>
                          <a:ea typeface="メイリオ" panose="020B0604030504040204" pitchFamily="50" charset="-128"/>
                        </a:rPr>
                        <a:t>正社員</a:t>
                      </a:r>
                      <a:endParaRPr lang="ja-JP" altLang="en-US"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381619">
                <a:tc>
                  <a:txBody>
                    <a:bodyPr/>
                    <a:lstStyle/>
                    <a:p>
                      <a:pPr algn="ctr" fontAlgn="ctr"/>
                      <a:r>
                        <a:rPr lang="ja-JP" altLang="en-US" sz="800" u="none" strike="noStrike" dirty="0">
                          <a:solidFill>
                            <a:schemeClr val="bg1"/>
                          </a:solidFill>
                          <a:effectLst/>
                          <a:latin typeface="メイリオ" panose="020B0604030504040204" pitchFamily="50" charset="-128"/>
                          <a:ea typeface="メイリオ" panose="020B0604030504040204" pitchFamily="50" charset="-128"/>
                        </a:rPr>
                        <a:t>業務内容</a:t>
                      </a:r>
                      <a:endParaRPr lang="ja-JP" altLang="en-US" sz="800" b="0" i="0" u="none" strike="noStrike" dirty="0">
                        <a:solidFill>
                          <a:schemeClr val="bg1"/>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90BD16"/>
                    </a:solidFill>
                  </a:tcPr>
                </a:tc>
                <a:tc>
                  <a:txBody>
                    <a:bodyPr/>
                    <a:lstStyle/>
                    <a:p>
                      <a:pPr algn="l" fontAlgn="ctr"/>
                      <a:r>
                        <a:rPr lang="ja-JP" altLang="en-US" sz="800" u="none" strike="noStrike" dirty="0">
                          <a:effectLst/>
                          <a:latin typeface="メイリオ" panose="020B0604030504040204" pitchFamily="50" charset="-128"/>
                          <a:ea typeface="メイリオ" panose="020B0604030504040204" pitchFamily="50" charset="-128"/>
                        </a:rPr>
                        <a:t>整骨全般、骨折、脱臼、捻挫などの施術</a:t>
                      </a:r>
                      <a:endParaRPr lang="ja-JP" altLang="en-US"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174344">
                <a:tc>
                  <a:txBody>
                    <a:bodyPr/>
                    <a:lstStyle/>
                    <a:p>
                      <a:pPr algn="ctr" fontAlgn="ctr"/>
                      <a:r>
                        <a:rPr lang="ja-JP" altLang="en-US" sz="800" u="none" strike="noStrike" dirty="0">
                          <a:solidFill>
                            <a:schemeClr val="bg1"/>
                          </a:solidFill>
                          <a:effectLst/>
                          <a:latin typeface="メイリオ" panose="020B0604030504040204" pitchFamily="50" charset="-128"/>
                          <a:ea typeface="メイリオ" panose="020B0604030504040204" pitchFamily="50" charset="-128"/>
                        </a:rPr>
                        <a:t>募集年齢</a:t>
                      </a:r>
                      <a:endParaRPr lang="ja-JP" altLang="en-US" sz="800" b="0" i="0" u="none" strike="noStrike" dirty="0">
                        <a:solidFill>
                          <a:schemeClr val="bg1"/>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90BD16"/>
                    </a:solidFill>
                  </a:tcPr>
                </a:tc>
                <a:tc>
                  <a:txBody>
                    <a:bodyPr/>
                    <a:lstStyle/>
                    <a:p>
                      <a:pPr algn="l" fontAlgn="ctr"/>
                      <a:r>
                        <a:rPr lang="ja-JP" altLang="en-US" sz="800" u="none" strike="noStrike" dirty="0">
                          <a:effectLst/>
                          <a:latin typeface="メイリオ" panose="020B0604030504040204" pitchFamily="50" charset="-128"/>
                          <a:ea typeface="メイリオ" panose="020B0604030504040204" pitchFamily="50" charset="-128"/>
                        </a:rPr>
                        <a:t>不問</a:t>
                      </a:r>
                      <a:endParaRPr lang="ja-JP" altLang="en-US"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257642">
                <a:tc>
                  <a:txBody>
                    <a:bodyPr/>
                    <a:lstStyle/>
                    <a:p>
                      <a:pPr algn="ctr" fontAlgn="ctr"/>
                      <a:r>
                        <a:rPr lang="ja-JP" altLang="en-US" sz="800" u="none" strike="noStrike" dirty="0">
                          <a:solidFill>
                            <a:schemeClr val="bg1"/>
                          </a:solidFill>
                          <a:effectLst/>
                          <a:latin typeface="メイリオ" panose="020B0604030504040204" pitchFamily="50" charset="-128"/>
                          <a:ea typeface="メイリオ" panose="020B0604030504040204" pitchFamily="50" charset="-128"/>
                        </a:rPr>
                        <a:t>勤務時間</a:t>
                      </a:r>
                      <a:endParaRPr lang="ja-JP" altLang="en-US" sz="800" b="0" i="0" u="none" strike="noStrike" dirty="0">
                        <a:solidFill>
                          <a:schemeClr val="bg1"/>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90BD16"/>
                    </a:solidFill>
                  </a:tcPr>
                </a:tc>
                <a:tc>
                  <a:txBody>
                    <a:bodyPr/>
                    <a:lstStyle/>
                    <a:p>
                      <a:pPr algn="l" fontAlgn="ctr"/>
                      <a:r>
                        <a:rPr lang="en-US" altLang="ja-JP" sz="800" u="none" strike="noStrike" dirty="0">
                          <a:effectLst/>
                          <a:latin typeface="メイリオ" panose="020B0604030504040204" pitchFamily="50" charset="-128"/>
                          <a:ea typeface="メイリオ" panose="020B0604030504040204" pitchFamily="50" charset="-128"/>
                        </a:rPr>
                        <a:t>08:00</a:t>
                      </a:r>
                      <a:r>
                        <a:rPr lang="ja-JP" altLang="en-US" sz="800" u="none" strike="noStrike" dirty="0">
                          <a:effectLst/>
                          <a:latin typeface="メイリオ" panose="020B0604030504040204" pitchFamily="50" charset="-128"/>
                          <a:ea typeface="メイリオ" panose="020B0604030504040204" pitchFamily="50" charset="-128"/>
                        </a:rPr>
                        <a:t>～</a:t>
                      </a:r>
                      <a:r>
                        <a:rPr lang="en-US" altLang="ja-JP" sz="800" u="none" strike="noStrike" dirty="0">
                          <a:effectLst/>
                          <a:latin typeface="メイリオ" panose="020B0604030504040204" pitchFamily="50" charset="-128"/>
                          <a:ea typeface="メイリオ" panose="020B0604030504040204" pitchFamily="50" charset="-128"/>
                        </a:rPr>
                        <a:t>20:00</a:t>
                      </a:r>
                      <a:r>
                        <a:rPr lang="ja-JP" altLang="en-US" sz="800" u="none" strike="noStrike" dirty="0">
                          <a:effectLst/>
                          <a:latin typeface="メイリオ" panose="020B0604030504040204" pitchFamily="50" charset="-128"/>
                          <a:ea typeface="メイリオ" panose="020B0604030504040204" pitchFamily="50" charset="-128"/>
                        </a:rPr>
                        <a:t>の間の</a:t>
                      </a:r>
                      <a:r>
                        <a:rPr lang="en-US" altLang="ja-JP" sz="800" u="none" strike="noStrike" dirty="0">
                          <a:effectLst/>
                          <a:latin typeface="メイリオ" panose="020B0604030504040204" pitchFamily="50" charset="-128"/>
                          <a:ea typeface="メイリオ" panose="020B0604030504040204" pitchFamily="50" charset="-128"/>
                        </a:rPr>
                        <a:t>8</a:t>
                      </a:r>
                      <a:r>
                        <a:rPr lang="ja-JP" altLang="en-US" sz="800" u="none" strike="noStrike" dirty="0">
                          <a:effectLst/>
                          <a:latin typeface="メイリオ" panose="020B0604030504040204" pitchFamily="50" charset="-128"/>
                          <a:ea typeface="メイリオ" panose="020B0604030504040204" pitchFamily="50" charset="-128"/>
                        </a:rPr>
                        <a:t>時間</a:t>
                      </a:r>
                      <a:endParaRPr lang="ja-JP" altLang="en-US"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257642">
                <a:tc rowSpan="3">
                  <a:txBody>
                    <a:bodyPr/>
                    <a:lstStyle/>
                    <a:p>
                      <a:pPr algn="ctr" fontAlgn="ctr"/>
                      <a:r>
                        <a:rPr lang="ja-JP" altLang="en-US" sz="800" u="none" strike="noStrike" dirty="0">
                          <a:solidFill>
                            <a:schemeClr val="bg1"/>
                          </a:solidFill>
                          <a:effectLst/>
                          <a:latin typeface="メイリオ" panose="020B0604030504040204" pitchFamily="50" charset="-128"/>
                          <a:ea typeface="メイリオ" panose="020B0604030504040204" pitchFamily="50" charset="-128"/>
                        </a:rPr>
                        <a:t>給与等</a:t>
                      </a:r>
                      <a:endParaRPr lang="ja-JP" altLang="en-US" sz="800" b="0" i="0" u="none" strike="noStrike" dirty="0">
                        <a:solidFill>
                          <a:schemeClr val="bg1"/>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90BD16"/>
                    </a:solidFill>
                  </a:tcPr>
                </a:tc>
                <a:tc>
                  <a:txBody>
                    <a:bodyPr/>
                    <a:lstStyle/>
                    <a:p>
                      <a:pPr algn="l" fontAlgn="ctr"/>
                      <a:r>
                        <a:rPr lang="ja-JP" altLang="en-US" sz="800" u="none" strike="noStrike" dirty="0">
                          <a:effectLst/>
                          <a:latin typeface="メイリオ" panose="020B0604030504040204" pitchFamily="50" charset="-128"/>
                          <a:ea typeface="メイリオ" panose="020B0604030504040204" pitchFamily="50" charset="-128"/>
                        </a:rPr>
                        <a:t>月給：</a:t>
                      </a:r>
                      <a:r>
                        <a:rPr lang="en-US" altLang="ja-JP" sz="800" u="none" strike="noStrike" dirty="0">
                          <a:effectLst/>
                          <a:latin typeface="メイリオ" panose="020B0604030504040204" pitchFamily="50" charset="-128"/>
                          <a:ea typeface="メイリオ" panose="020B0604030504040204" pitchFamily="50" charset="-128"/>
                        </a:rPr>
                        <a:t>250,000</a:t>
                      </a:r>
                      <a:r>
                        <a:rPr lang="ja-JP" altLang="en-US" sz="800" u="none" strike="noStrike" dirty="0">
                          <a:effectLst/>
                          <a:latin typeface="メイリオ" panose="020B0604030504040204" pitchFamily="50" charset="-128"/>
                          <a:ea typeface="メイリオ" panose="020B0604030504040204" pitchFamily="50" charset="-128"/>
                        </a:rPr>
                        <a:t>円～</a:t>
                      </a:r>
                      <a:endParaRPr lang="ja-JP" altLang="en-US"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174344">
                <a:tc vMerge="1">
                  <a:txBody>
                    <a:bodyPr/>
                    <a:lstStyle/>
                    <a:p>
                      <a:endParaRPr kumimoji="1" lang="ja-JP" altLang="en-US"/>
                    </a:p>
                  </a:txBody>
                  <a:tcPr/>
                </a:tc>
                <a:tc>
                  <a:txBody>
                    <a:bodyPr/>
                    <a:lstStyle/>
                    <a:p>
                      <a:pPr algn="l" fontAlgn="ctr"/>
                      <a:r>
                        <a:rPr lang="zh-TW" altLang="en-US" sz="800" u="none" strike="noStrike" dirty="0">
                          <a:effectLst/>
                          <a:latin typeface="メイリオ" panose="020B0604030504040204" pitchFamily="50" charset="-128"/>
                          <a:ea typeface="メイリオ" panose="020B0604030504040204" pitchFamily="50" charset="-128"/>
                        </a:rPr>
                        <a:t>賞与：年一回</a:t>
                      </a:r>
                      <a:endParaRPr lang="zh-TW" altLang="en-US"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174344">
                <a:tc vMerge="1">
                  <a:txBody>
                    <a:bodyPr/>
                    <a:lstStyle/>
                    <a:p>
                      <a:endParaRPr kumimoji="1" lang="ja-JP" altLang="en-US"/>
                    </a:p>
                  </a:txBody>
                  <a:tcPr/>
                </a:tc>
                <a:tc>
                  <a:txBody>
                    <a:bodyPr/>
                    <a:lstStyle/>
                    <a:p>
                      <a:pPr algn="l" fontAlgn="ctr"/>
                      <a:r>
                        <a:rPr lang="zh-TW" altLang="en-US" sz="800" u="none" strike="noStrike" dirty="0">
                          <a:effectLst/>
                          <a:latin typeface="メイリオ" panose="020B0604030504040204" pitchFamily="50" charset="-128"/>
                          <a:ea typeface="メイリオ" panose="020B0604030504040204" pitchFamily="50" charset="-128"/>
                        </a:rPr>
                        <a:t>昇給：年一回</a:t>
                      </a:r>
                      <a:endParaRPr lang="zh-TW" altLang="en-US"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174344">
                <a:tc rowSpan="4">
                  <a:txBody>
                    <a:bodyPr/>
                    <a:lstStyle/>
                    <a:p>
                      <a:pPr algn="ctr" fontAlgn="ctr"/>
                      <a:r>
                        <a:rPr lang="ja-JP" altLang="en-US" sz="800" u="none" strike="noStrike" dirty="0">
                          <a:solidFill>
                            <a:schemeClr val="bg1"/>
                          </a:solidFill>
                          <a:effectLst/>
                          <a:latin typeface="メイリオ" panose="020B0604030504040204" pitchFamily="50" charset="-128"/>
                          <a:ea typeface="メイリオ" panose="020B0604030504040204" pitchFamily="50" charset="-128"/>
                        </a:rPr>
                        <a:t>休日・休暇</a:t>
                      </a:r>
                      <a:endParaRPr lang="ja-JP" altLang="en-US" sz="800" b="0" i="0" u="none" strike="noStrike" dirty="0">
                        <a:solidFill>
                          <a:schemeClr val="bg1"/>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90BD16"/>
                    </a:solidFill>
                  </a:tcPr>
                </a:tc>
                <a:tc>
                  <a:txBody>
                    <a:bodyPr/>
                    <a:lstStyle/>
                    <a:p>
                      <a:pPr algn="l" fontAlgn="ctr"/>
                      <a:r>
                        <a:rPr lang="ja-JP" altLang="en-US" sz="800" u="none" strike="noStrike" dirty="0">
                          <a:effectLst/>
                          <a:latin typeface="メイリオ" panose="020B0604030504040204" pitchFamily="50" charset="-128"/>
                          <a:ea typeface="メイリオ" panose="020B0604030504040204" pitchFamily="50" charset="-128"/>
                        </a:rPr>
                        <a:t>休日： 日 祝 他</a:t>
                      </a:r>
                      <a:endParaRPr lang="ja-JP" altLang="en-US"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174344">
                <a:tc vMerge="1">
                  <a:txBody>
                    <a:bodyPr/>
                    <a:lstStyle/>
                    <a:p>
                      <a:endParaRPr kumimoji="1" lang="ja-JP" altLang="en-US"/>
                    </a:p>
                  </a:txBody>
                  <a:tcPr/>
                </a:tc>
                <a:tc>
                  <a:txBody>
                    <a:bodyPr/>
                    <a:lstStyle/>
                    <a:p>
                      <a:pPr algn="l" fontAlgn="ctr"/>
                      <a:r>
                        <a:rPr lang="ja-JP" altLang="en-US" sz="800" u="none" strike="noStrike" dirty="0">
                          <a:effectLst/>
                          <a:latin typeface="メイリオ" panose="020B0604030504040204" pitchFamily="50" charset="-128"/>
                          <a:ea typeface="メイリオ" panose="020B0604030504040204" pitchFamily="50" charset="-128"/>
                        </a:rPr>
                        <a:t>夏季休暇</a:t>
                      </a:r>
                      <a:endParaRPr lang="ja-JP" altLang="en-US"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174344">
                <a:tc vMerge="1">
                  <a:txBody>
                    <a:bodyPr/>
                    <a:lstStyle/>
                    <a:p>
                      <a:endParaRPr kumimoji="1" lang="ja-JP" altLang="en-US"/>
                    </a:p>
                  </a:txBody>
                  <a:tcPr/>
                </a:tc>
                <a:tc>
                  <a:txBody>
                    <a:bodyPr/>
                    <a:lstStyle/>
                    <a:p>
                      <a:pPr algn="l" fontAlgn="ctr"/>
                      <a:r>
                        <a:rPr lang="ja-JP" altLang="en-US" sz="800" u="none" strike="noStrike" dirty="0">
                          <a:effectLst/>
                          <a:latin typeface="メイリオ" panose="020B0604030504040204" pitchFamily="50" charset="-128"/>
                          <a:ea typeface="メイリオ" panose="020B0604030504040204" pitchFamily="50" charset="-128"/>
                        </a:rPr>
                        <a:t>年末年始休暇</a:t>
                      </a:r>
                      <a:endParaRPr lang="ja-JP" altLang="en-US"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257642">
                <a:tc vMerge="1">
                  <a:txBody>
                    <a:bodyPr/>
                    <a:lstStyle/>
                    <a:p>
                      <a:endParaRPr kumimoji="1" lang="ja-JP" altLang="en-US"/>
                    </a:p>
                  </a:txBody>
                  <a:tcPr/>
                </a:tc>
                <a:tc>
                  <a:txBody>
                    <a:bodyPr/>
                    <a:lstStyle/>
                    <a:p>
                      <a:pPr algn="l" fontAlgn="ctr"/>
                      <a:r>
                        <a:rPr lang="zh-TW" altLang="en-US" sz="800" u="none" strike="noStrike" dirty="0">
                          <a:effectLst/>
                          <a:latin typeface="メイリオ" panose="020B0604030504040204" pitchFamily="50" charset="-128"/>
                          <a:ea typeface="メイリオ" panose="020B0604030504040204" pitchFamily="50" charset="-128"/>
                        </a:rPr>
                        <a:t>年間休日：</a:t>
                      </a:r>
                      <a:r>
                        <a:rPr lang="en-US" altLang="zh-TW" sz="800" u="none" strike="noStrike" dirty="0">
                          <a:effectLst/>
                          <a:latin typeface="メイリオ" panose="020B0604030504040204" pitchFamily="50" charset="-128"/>
                          <a:ea typeface="メイリオ" panose="020B0604030504040204" pitchFamily="50" charset="-128"/>
                        </a:rPr>
                        <a:t>75</a:t>
                      </a:r>
                      <a:r>
                        <a:rPr lang="zh-TW" altLang="en-US" sz="800" u="none" strike="noStrike" dirty="0">
                          <a:effectLst/>
                          <a:latin typeface="メイリオ" panose="020B0604030504040204" pitchFamily="50" charset="-128"/>
                          <a:ea typeface="メイリオ" panose="020B0604030504040204" pitchFamily="50" charset="-128"/>
                        </a:rPr>
                        <a:t>日</a:t>
                      </a:r>
                      <a:endParaRPr lang="zh-TW" altLang="en-US"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381619">
                <a:tc>
                  <a:txBody>
                    <a:bodyPr/>
                    <a:lstStyle/>
                    <a:p>
                      <a:pPr algn="ctr" fontAlgn="ctr"/>
                      <a:r>
                        <a:rPr lang="ja-JP" altLang="en-US" sz="800" u="none" strike="noStrike" dirty="0">
                          <a:solidFill>
                            <a:schemeClr val="bg1"/>
                          </a:solidFill>
                          <a:effectLst/>
                          <a:latin typeface="メイリオ" panose="020B0604030504040204" pitchFamily="50" charset="-128"/>
                          <a:ea typeface="メイリオ" panose="020B0604030504040204" pitchFamily="50" charset="-128"/>
                        </a:rPr>
                        <a:t>諸手当</a:t>
                      </a:r>
                      <a:endParaRPr lang="ja-JP" altLang="en-US" sz="800" b="0" i="0" u="none" strike="noStrike" dirty="0">
                        <a:solidFill>
                          <a:schemeClr val="bg1"/>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90BD16"/>
                    </a:solidFill>
                  </a:tcPr>
                </a:tc>
                <a:tc>
                  <a:txBody>
                    <a:bodyPr/>
                    <a:lstStyle/>
                    <a:p>
                      <a:pPr algn="l" fontAlgn="ctr"/>
                      <a:r>
                        <a:rPr lang="ja-JP" altLang="en-US" sz="800" u="none" strike="noStrike" dirty="0">
                          <a:effectLst/>
                          <a:latin typeface="メイリオ" panose="020B0604030504040204" pitchFamily="50" charset="-128"/>
                          <a:ea typeface="メイリオ" panose="020B0604030504040204" pitchFamily="50" charset="-128"/>
                        </a:rPr>
                        <a:t>通勤手当あり　実費支給 上限なし</a:t>
                      </a:r>
                      <a:endParaRPr lang="ja-JP" altLang="en-US"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381619">
                <a:tc>
                  <a:txBody>
                    <a:bodyPr/>
                    <a:lstStyle/>
                    <a:p>
                      <a:pPr algn="ctr" fontAlgn="ctr"/>
                      <a:r>
                        <a:rPr lang="ja-JP" altLang="en-US" sz="800" u="none" strike="noStrike" dirty="0">
                          <a:solidFill>
                            <a:schemeClr val="bg1"/>
                          </a:solidFill>
                          <a:effectLst/>
                          <a:latin typeface="メイリオ" panose="020B0604030504040204" pitchFamily="50" charset="-128"/>
                          <a:ea typeface="メイリオ" panose="020B0604030504040204" pitchFamily="50" charset="-128"/>
                        </a:rPr>
                        <a:t>福利厚生</a:t>
                      </a:r>
                      <a:endParaRPr lang="ja-JP" altLang="en-US" sz="800" b="0" i="0" u="none" strike="noStrike" dirty="0">
                        <a:solidFill>
                          <a:schemeClr val="bg1"/>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90BD16"/>
                    </a:solidFill>
                  </a:tcPr>
                </a:tc>
                <a:tc>
                  <a:txBody>
                    <a:bodyPr/>
                    <a:lstStyle/>
                    <a:p>
                      <a:pPr algn="l" fontAlgn="ctr"/>
                      <a:r>
                        <a:rPr lang="zh-TW" altLang="en-US" sz="800" u="none" strike="noStrike" dirty="0">
                          <a:effectLst/>
                          <a:latin typeface="メイリオ" panose="020B0604030504040204" pitchFamily="50" charset="-128"/>
                          <a:ea typeface="メイリオ" panose="020B0604030504040204" pitchFamily="50" charset="-128"/>
                        </a:rPr>
                        <a:t>健康保険、労災保険、厚生年金</a:t>
                      </a:r>
                      <a:endParaRPr lang="zh-TW" altLang="en-US"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174344">
                <a:tc>
                  <a:txBody>
                    <a:bodyPr/>
                    <a:lstStyle/>
                    <a:p>
                      <a:pPr algn="ctr" fontAlgn="ctr"/>
                      <a:r>
                        <a:rPr lang="ja-JP" altLang="en-US" sz="800" u="none" strike="noStrike" dirty="0">
                          <a:solidFill>
                            <a:schemeClr val="bg1"/>
                          </a:solidFill>
                          <a:effectLst/>
                          <a:latin typeface="メイリオ" panose="020B0604030504040204" pitchFamily="50" charset="-128"/>
                          <a:ea typeface="メイリオ" panose="020B0604030504040204" pitchFamily="50" charset="-128"/>
                        </a:rPr>
                        <a:t>応募資格</a:t>
                      </a:r>
                      <a:endParaRPr lang="ja-JP" altLang="en-US" sz="800" b="0" i="0" u="none" strike="noStrike" dirty="0">
                        <a:solidFill>
                          <a:schemeClr val="bg1"/>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90BD16"/>
                    </a:solidFill>
                  </a:tcPr>
                </a:tc>
                <a:tc>
                  <a:txBody>
                    <a:bodyPr/>
                    <a:lstStyle/>
                    <a:p>
                      <a:pPr algn="l" fontAlgn="ctr"/>
                      <a:r>
                        <a:rPr lang="ja-JP" altLang="en-US" sz="800" u="none" strike="noStrike" dirty="0">
                          <a:effectLst/>
                          <a:latin typeface="メイリオ" panose="020B0604030504040204" pitchFamily="50" charset="-128"/>
                          <a:ea typeface="メイリオ" panose="020B0604030504040204" pitchFamily="50" charset="-128"/>
                        </a:rPr>
                        <a:t>柔道整復師</a:t>
                      </a:r>
                      <a:endParaRPr lang="ja-JP" altLang="en-US"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257642">
                <a:tc>
                  <a:txBody>
                    <a:bodyPr/>
                    <a:lstStyle/>
                    <a:p>
                      <a:pPr algn="ctr" fontAlgn="ctr"/>
                      <a:r>
                        <a:rPr lang="ja-JP" altLang="en-US" sz="800" u="none" strike="noStrike" dirty="0">
                          <a:solidFill>
                            <a:schemeClr val="bg1"/>
                          </a:solidFill>
                          <a:effectLst/>
                          <a:latin typeface="メイリオ" panose="020B0604030504040204" pitchFamily="50" charset="-128"/>
                          <a:ea typeface="メイリオ" panose="020B0604030504040204" pitchFamily="50" charset="-128"/>
                        </a:rPr>
                        <a:t>備考</a:t>
                      </a:r>
                      <a:endParaRPr lang="ja-JP" altLang="en-US" sz="800" b="0" i="0" u="none" strike="noStrike" dirty="0">
                        <a:solidFill>
                          <a:schemeClr val="bg1"/>
                        </a:solidFill>
                        <a:effectLst/>
                        <a:latin typeface="メイリオ" panose="020B0604030504040204" pitchFamily="50" charset="-128"/>
                        <a:ea typeface="メイリオ" panose="020B0604030504040204" pitchFamily="50" charset="-128"/>
                      </a:endParaRP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90BD16"/>
                    </a:solidFill>
                  </a:tcPr>
                </a:tc>
                <a:tc>
                  <a:txBody>
                    <a:bodyPr/>
                    <a:lstStyle/>
                    <a:p>
                      <a:pPr algn="l" fontAlgn="ctr"/>
                      <a:r>
                        <a:rPr lang="ja-JP" altLang="en-US" sz="800" u="none" strike="noStrike" dirty="0">
                          <a:effectLst/>
                          <a:latin typeface="メイリオ" panose="020B0604030504040204" pitchFamily="50" charset="-128"/>
                          <a:ea typeface="メイリオ" panose="020B0604030504040204" pitchFamily="50" charset="-128"/>
                        </a:rPr>
                        <a:t>マイカー通勤可能</a:t>
                      </a:r>
                      <a:endParaRPr lang="ja-JP" altLang="en-US"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bl>
          </a:graphicData>
        </a:graphic>
      </p:graphicFrame>
      <p:sp>
        <p:nvSpPr>
          <p:cNvPr id="21" name="テキスト ボックス 20"/>
          <p:cNvSpPr txBox="1"/>
          <p:nvPr/>
        </p:nvSpPr>
        <p:spPr>
          <a:xfrm>
            <a:off x="3579548" y="6502715"/>
            <a:ext cx="4677041" cy="303929"/>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柔道整復師</a:t>
            </a:r>
            <a:endParaRPr kumimoji="1" lang="ja-JP" altLang="en-US" sz="1000" b="1" dirty="0">
              <a:latin typeface="メイリオ" panose="020B0604030504040204" pitchFamily="50" charset="-128"/>
              <a:ea typeface="メイリオ" panose="020B0604030504040204" pitchFamily="50" charset="-128"/>
            </a:endParaRPr>
          </a:p>
        </p:txBody>
      </p:sp>
      <p:cxnSp>
        <p:nvCxnSpPr>
          <p:cNvPr id="22" name="直線コネクタ 21"/>
          <p:cNvCxnSpPr/>
          <p:nvPr/>
        </p:nvCxnSpPr>
        <p:spPr>
          <a:xfrm>
            <a:off x="3576638" y="6806644"/>
            <a:ext cx="46799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3570901" y="6806644"/>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579548" y="11332795"/>
            <a:ext cx="4677041" cy="446276"/>
          </a:xfrm>
          <a:prstGeom prst="rect">
            <a:avLst/>
          </a:prstGeom>
          <a:noFill/>
        </p:spPr>
        <p:txBody>
          <a:bodyPr wrap="square" rtlCol="0">
            <a:spAutoFit/>
          </a:bodyPr>
          <a:lstStyle/>
          <a:p>
            <a:pPr>
              <a:lnSpc>
                <a:spcPct val="150000"/>
              </a:lnSpc>
            </a:pPr>
            <a:r>
              <a:rPr lang="ja-JP" altLang="en-US" sz="800" dirty="0">
                <a:latin typeface="メイリオ" panose="020B0604030504040204" pitchFamily="50" charset="-128"/>
                <a:ea typeface="メイリオ" panose="020B0604030504040204" pitchFamily="50" charset="-128"/>
              </a:rPr>
              <a:t>募集要項をご確認頂いた後、応募される場合または採用情報に関するご質問はお電話はまたはメールフォームよりお問い合わせください。</a:t>
            </a:r>
            <a:endParaRPr kumimoji="1" lang="ja-JP" altLang="en-US" sz="800" dirty="0">
              <a:latin typeface="メイリオ" panose="020B0604030504040204" pitchFamily="50" charset="-128"/>
              <a:ea typeface="メイリオ" panose="020B0604030504040204" pitchFamily="50" charset="-128"/>
            </a:endParaRPr>
          </a:p>
        </p:txBody>
      </p:sp>
      <p:sp>
        <p:nvSpPr>
          <p:cNvPr id="25" name="テキスト ボックス 24"/>
          <p:cNvSpPr txBox="1"/>
          <p:nvPr/>
        </p:nvSpPr>
        <p:spPr>
          <a:xfrm>
            <a:off x="3629644" y="10928160"/>
            <a:ext cx="4626946" cy="346249"/>
          </a:xfrm>
          <a:prstGeom prst="rect">
            <a:avLst/>
          </a:prstGeom>
          <a:noFill/>
        </p:spPr>
        <p:txBody>
          <a:bodyPr wrap="square" lIns="0" rtlCol="0">
            <a:spAutoFit/>
          </a:bodyPr>
          <a:lstStyle/>
          <a:p>
            <a:pPr>
              <a:lnSpc>
                <a:spcPct val="150000"/>
              </a:lnSpc>
            </a:pPr>
            <a:r>
              <a:rPr lang="ja-JP" altLang="en-US" sz="1200" b="1" dirty="0">
                <a:latin typeface="メイリオ" panose="020B0604030504040204" pitchFamily="50" charset="-128"/>
                <a:ea typeface="メイリオ" panose="020B0604030504040204" pitchFamily="50" charset="-128"/>
              </a:rPr>
              <a:t>応募やご質問はお電話またメールフォームから</a:t>
            </a:r>
            <a:endParaRPr kumimoji="1" lang="ja-JP" altLang="en-US" sz="1200" b="1" dirty="0">
              <a:latin typeface="メイリオ" panose="020B0604030504040204" pitchFamily="50" charset="-128"/>
              <a:ea typeface="メイリオ" panose="020B0604030504040204" pitchFamily="50" charset="-128"/>
            </a:endParaRPr>
          </a:p>
        </p:txBody>
      </p:sp>
      <p:cxnSp>
        <p:nvCxnSpPr>
          <p:cNvPr id="26" name="直線コネクタ 25"/>
          <p:cNvCxnSpPr/>
          <p:nvPr/>
        </p:nvCxnSpPr>
        <p:spPr>
          <a:xfrm>
            <a:off x="3570901" y="11031886"/>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角丸四角形 29"/>
          <p:cNvSpPr/>
          <p:nvPr/>
        </p:nvSpPr>
        <p:spPr>
          <a:xfrm>
            <a:off x="7258150" y="11833275"/>
            <a:ext cx="998438" cy="224451"/>
          </a:xfrm>
          <a:prstGeom prst="roundRect">
            <a:avLst/>
          </a:prstGeom>
          <a:solidFill>
            <a:srgbClr val="F66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テキスト ボックス 30"/>
          <p:cNvSpPr txBox="1"/>
          <p:nvPr/>
        </p:nvSpPr>
        <p:spPr>
          <a:xfrm>
            <a:off x="7419975" y="11793535"/>
            <a:ext cx="836614" cy="282770"/>
          </a:xfrm>
          <a:prstGeom prst="rect">
            <a:avLst/>
          </a:prstGeom>
          <a:noFill/>
        </p:spPr>
        <p:txBody>
          <a:bodyPr wrap="square" lIns="72000" rIns="72000" rtlCol="0">
            <a:spAutoFit/>
          </a:bodyPr>
          <a:lstStyle/>
          <a:p>
            <a:pPr algn="ctr">
              <a:lnSpc>
                <a:spcPct val="150000"/>
              </a:lnSpc>
            </a:pPr>
            <a:r>
              <a:rPr kumimoji="1" lang="ja-JP" altLang="en-US" sz="900" b="1" dirty="0" smtClean="0">
                <a:solidFill>
                  <a:schemeClr val="bg1"/>
                </a:solidFill>
                <a:latin typeface="メイリオ" panose="020B0604030504040204" pitchFamily="50" charset="-128"/>
                <a:ea typeface="メイリオ" panose="020B0604030504040204" pitchFamily="50" charset="-128"/>
              </a:rPr>
              <a:t>お問い合わせ</a:t>
            </a:r>
            <a:endParaRPr kumimoji="1" lang="ja-JP" altLang="en-US" sz="900" b="1" dirty="0">
              <a:solidFill>
                <a:schemeClr val="bg1"/>
              </a:solidFill>
              <a:latin typeface="メイリオ" panose="020B0604030504040204" pitchFamily="50" charset="-128"/>
              <a:ea typeface="メイリオ" panose="020B0604030504040204" pitchFamily="50" charset="-128"/>
            </a:endParaRPr>
          </a:p>
        </p:txBody>
      </p:sp>
      <p:sp>
        <p:nvSpPr>
          <p:cNvPr id="32" name="二等辺三角形 31"/>
          <p:cNvSpPr/>
          <p:nvPr/>
        </p:nvSpPr>
        <p:spPr>
          <a:xfrm rot="5400000">
            <a:off x="7361398" y="11913837"/>
            <a:ext cx="69812" cy="601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218" name="Picture 2" descr="C:\Users\哲司\Pictures\ストレッチ鍼灸イトー整骨院\ito\ito\11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18" b="41415"/>
          <a:stretch/>
        </p:blipFill>
        <p:spPr bwMode="auto">
          <a:xfrm>
            <a:off x="3570901" y="3068522"/>
            <a:ext cx="4685686" cy="1751143"/>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p:cNvSpPr txBox="1"/>
          <p:nvPr/>
        </p:nvSpPr>
        <p:spPr>
          <a:xfrm>
            <a:off x="9621861" y="1493350"/>
            <a:ext cx="1146468" cy="477054"/>
          </a:xfrm>
          <a:prstGeom prst="rect">
            <a:avLst/>
          </a:prstGeom>
          <a:noFill/>
        </p:spPr>
        <p:txBody>
          <a:bodyPr wrap="none" rtlCol="0">
            <a:spAutoFit/>
          </a:bodyPr>
          <a:lstStyle/>
          <a:p>
            <a:r>
              <a:rPr lang="en-US" altLang="ja-JP" dirty="0"/>
              <a:t>294.jpg</a:t>
            </a:r>
            <a:endParaRPr kumimoji="1" lang="ja-JP" altLang="en-US" dirty="0"/>
          </a:p>
        </p:txBody>
      </p:sp>
      <p:sp>
        <p:nvSpPr>
          <p:cNvPr id="3" name="正方形/長方形 2"/>
          <p:cNvSpPr/>
          <p:nvPr/>
        </p:nvSpPr>
        <p:spPr>
          <a:xfrm>
            <a:off x="9621861" y="6025063"/>
            <a:ext cx="1371599" cy="4249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smtClean="0"/>
              <a:t>リンク：</a:t>
            </a:r>
            <a:endParaRPr kumimoji="1" lang="en-US" altLang="ja-JP" sz="1050" dirty="0" smtClean="0"/>
          </a:p>
          <a:p>
            <a:pPr algn="ctr"/>
            <a:r>
              <a:rPr kumimoji="1" lang="ja-JP" altLang="en-US" sz="1050" dirty="0" smtClean="0"/>
              <a:t>その下の</a:t>
            </a:r>
            <a:r>
              <a:rPr kumimoji="1" lang="en-US" altLang="ja-JP" sz="1050" dirty="0" smtClean="0"/>
              <a:t>H4</a:t>
            </a:r>
            <a:r>
              <a:rPr kumimoji="1" lang="ja-JP" altLang="en-US" sz="1050" dirty="0" smtClean="0"/>
              <a:t>柔道整復師へ</a:t>
            </a:r>
            <a:endParaRPr kumimoji="1" lang="ja-JP" altLang="en-US" sz="1050" dirty="0"/>
          </a:p>
        </p:txBody>
      </p:sp>
      <p:cxnSp>
        <p:nvCxnSpPr>
          <p:cNvPr id="6" name="直線矢印コネクタ 5"/>
          <p:cNvCxnSpPr>
            <a:stCxn id="3" idx="1"/>
          </p:cNvCxnSpPr>
          <p:nvPr/>
        </p:nvCxnSpPr>
        <p:spPr>
          <a:xfrm flipH="1" flipV="1">
            <a:off x="4512560" y="6237520"/>
            <a:ext cx="5109301"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63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6" name="直線コネクタ 105"/>
          <p:cNvCxnSpPr/>
          <p:nvPr/>
        </p:nvCxnSpPr>
        <p:spPr>
          <a:xfrm>
            <a:off x="3576638" y="193330"/>
            <a:ext cx="4679950" cy="0"/>
          </a:xfrm>
          <a:prstGeom prst="line">
            <a:avLst/>
          </a:prstGeom>
          <a:ln w="19050">
            <a:solidFill>
              <a:srgbClr val="90BD16"/>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3576638" y="632185"/>
            <a:ext cx="4679950" cy="0"/>
          </a:xfrm>
          <a:prstGeom prst="line">
            <a:avLst/>
          </a:prstGeom>
          <a:ln w="9525">
            <a:solidFill>
              <a:srgbClr val="E4E6DF"/>
            </a:solidFill>
            <a:prstDash val="sysDot"/>
          </a:ln>
        </p:spPr>
        <p:style>
          <a:lnRef idx="1">
            <a:schemeClr val="accent1"/>
          </a:lnRef>
          <a:fillRef idx="0">
            <a:schemeClr val="accent1"/>
          </a:fillRef>
          <a:effectRef idx="0">
            <a:schemeClr val="accent1"/>
          </a:effectRef>
          <a:fontRef idx="minor">
            <a:schemeClr val="tx1"/>
          </a:fontRef>
        </p:style>
      </p:cxnSp>
      <p:sp>
        <p:nvSpPr>
          <p:cNvPr id="108" name="テキスト ボックス 107"/>
          <p:cNvSpPr txBox="1"/>
          <p:nvPr/>
        </p:nvSpPr>
        <p:spPr>
          <a:xfrm>
            <a:off x="3579548" y="207940"/>
            <a:ext cx="4677041" cy="388568"/>
          </a:xfrm>
          <a:prstGeom prst="rect">
            <a:avLst/>
          </a:prstGeom>
          <a:noFill/>
        </p:spPr>
        <p:txBody>
          <a:bodyPr wrap="square" lIns="0" rtlCol="0">
            <a:spAutoFit/>
          </a:bodyPr>
          <a:lstStyle/>
          <a:p>
            <a:pPr>
              <a:lnSpc>
                <a:spcPct val="150000"/>
              </a:lnSpc>
            </a:pPr>
            <a:r>
              <a:rPr lang="ja-JP" altLang="en-US" sz="1400" b="1" dirty="0" smtClean="0">
                <a:solidFill>
                  <a:srgbClr val="553E2D"/>
                </a:solidFill>
                <a:latin typeface="メイリオ" panose="020B0604030504040204" pitchFamily="50" charset="-128"/>
                <a:ea typeface="メイリオ" panose="020B0604030504040204" pitchFamily="50" charset="-128"/>
              </a:rPr>
              <a:t>院内の様子</a:t>
            </a:r>
            <a:endParaRPr lang="ja-JP" altLang="en-US" sz="1400" b="1" dirty="0">
              <a:solidFill>
                <a:srgbClr val="553E2D"/>
              </a:solidFill>
              <a:latin typeface="メイリオ" panose="020B0604030504040204" pitchFamily="50" charset="-128"/>
              <a:ea typeface="メイリオ" panose="020B0604030504040204" pitchFamily="50" charset="-128"/>
            </a:endParaRPr>
          </a:p>
        </p:txBody>
      </p:sp>
      <p:sp>
        <p:nvSpPr>
          <p:cNvPr id="110" name="正方形/長方形 109"/>
          <p:cNvSpPr/>
          <p:nvPr/>
        </p:nvSpPr>
        <p:spPr>
          <a:xfrm>
            <a:off x="3579547" y="856031"/>
            <a:ext cx="1437083" cy="9542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t>01</a:t>
            </a:r>
            <a:endParaRPr kumimoji="1" lang="ja-JP" altLang="en-US" sz="2000" dirty="0"/>
          </a:p>
        </p:txBody>
      </p:sp>
      <p:cxnSp>
        <p:nvCxnSpPr>
          <p:cNvPr id="131" name="直線コネクタ 130"/>
          <p:cNvCxnSpPr/>
          <p:nvPr/>
        </p:nvCxnSpPr>
        <p:spPr>
          <a:xfrm>
            <a:off x="3576638" y="8493910"/>
            <a:ext cx="4679950" cy="0"/>
          </a:xfrm>
          <a:prstGeom prst="line">
            <a:avLst/>
          </a:prstGeom>
          <a:ln w="19050">
            <a:solidFill>
              <a:srgbClr val="90BD16"/>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3576638" y="8932765"/>
            <a:ext cx="4679950" cy="0"/>
          </a:xfrm>
          <a:prstGeom prst="line">
            <a:avLst/>
          </a:prstGeom>
          <a:ln w="9525">
            <a:solidFill>
              <a:srgbClr val="E4E6DF"/>
            </a:solidFill>
            <a:prstDash val="sysDot"/>
          </a:ln>
        </p:spPr>
        <p:style>
          <a:lnRef idx="1">
            <a:schemeClr val="accent1"/>
          </a:lnRef>
          <a:fillRef idx="0">
            <a:schemeClr val="accent1"/>
          </a:fillRef>
          <a:effectRef idx="0">
            <a:schemeClr val="accent1"/>
          </a:effectRef>
          <a:fontRef idx="minor">
            <a:schemeClr val="tx1"/>
          </a:fontRef>
        </p:style>
      </p:cxnSp>
      <p:sp>
        <p:nvSpPr>
          <p:cNvPr id="133" name="テキスト ボックス 132"/>
          <p:cNvSpPr txBox="1"/>
          <p:nvPr/>
        </p:nvSpPr>
        <p:spPr>
          <a:xfrm>
            <a:off x="3579548" y="8508520"/>
            <a:ext cx="4677041" cy="388568"/>
          </a:xfrm>
          <a:prstGeom prst="rect">
            <a:avLst/>
          </a:prstGeom>
          <a:noFill/>
        </p:spPr>
        <p:txBody>
          <a:bodyPr wrap="square" lIns="0" rtlCol="0">
            <a:spAutoFit/>
          </a:bodyPr>
          <a:lstStyle/>
          <a:p>
            <a:pPr>
              <a:lnSpc>
                <a:spcPct val="150000"/>
              </a:lnSpc>
            </a:pPr>
            <a:r>
              <a:rPr lang="ja-JP" altLang="en-US" sz="1400" b="1" dirty="0" smtClean="0">
                <a:solidFill>
                  <a:srgbClr val="553E2D"/>
                </a:solidFill>
                <a:latin typeface="メイリオ" panose="020B0604030504040204" pitchFamily="50" charset="-128"/>
                <a:ea typeface="メイリオ" panose="020B0604030504040204" pitchFamily="50" charset="-128"/>
              </a:rPr>
              <a:t>医院概要</a:t>
            </a:r>
            <a:endParaRPr lang="ja-JP" altLang="en-US" sz="1400" b="1" dirty="0">
              <a:solidFill>
                <a:srgbClr val="553E2D"/>
              </a:solidFill>
              <a:latin typeface="メイリオ" panose="020B0604030504040204" pitchFamily="50" charset="-128"/>
              <a:ea typeface="メイリオ" panose="020B0604030504040204" pitchFamily="50" charset="-128"/>
            </a:endParaRPr>
          </a:p>
        </p:txBody>
      </p:sp>
      <p:sp>
        <p:nvSpPr>
          <p:cNvPr id="134" name="正方形/長方形 133"/>
          <p:cNvSpPr/>
          <p:nvPr/>
        </p:nvSpPr>
        <p:spPr>
          <a:xfrm>
            <a:off x="5195202" y="856031"/>
            <a:ext cx="1437083" cy="9542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t>02</a:t>
            </a:r>
            <a:endParaRPr kumimoji="1" lang="ja-JP" altLang="en-US" sz="2000" dirty="0"/>
          </a:p>
        </p:txBody>
      </p:sp>
      <p:sp>
        <p:nvSpPr>
          <p:cNvPr id="135" name="正方形/長方形 134"/>
          <p:cNvSpPr/>
          <p:nvPr/>
        </p:nvSpPr>
        <p:spPr>
          <a:xfrm>
            <a:off x="6819505" y="856031"/>
            <a:ext cx="1437083" cy="9542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t>03</a:t>
            </a:r>
            <a:endParaRPr kumimoji="1" lang="ja-JP" altLang="en-US" sz="2000" dirty="0"/>
          </a:p>
        </p:txBody>
      </p:sp>
      <p:sp>
        <p:nvSpPr>
          <p:cNvPr id="140" name="正方形/長方形 139"/>
          <p:cNvSpPr/>
          <p:nvPr/>
        </p:nvSpPr>
        <p:spPr>
          <a:xfrm>
            <a:off x="3579547" y="1936180"/>
            <a:ext cx="1437083" cy="9542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t>04</a:t>
            </a:r>
            <a:endParaRPr kumimoji="1" lang="ja-JP" altLang="en-US" sz="2000" dirty="0"/>
          </a:p>
        </p:txBody>
      </p:sp>
      <p:sp>
        <p:nvSpPr>
          <p:cNvPr id="143" name="正方形/長方形 142"/>
          <p:cNvSpPr/>
          <p:nvPr/>
        </p:nvSpPr>
        <p:spPr>
          <a:xfrm>
            <a:off x="5195202" y="1936180"/>
            <a:ext cx="1437083" cy="9542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t>05</a:t>
            </a:r>
            <a:endParaRPr kumimoji="1" lang="ja-JP" altLang="en-US" sz="2000" dirty="0"/>
          </a:p>
        </p:txBody>
      </p:sp>
      <p:sp>
        <p:nvSpPr>
          <p:cNvPr id="144" name="正方形/長方形 143"/>
          <p:cNvSpPr/>
          <p:nvPr/>
        </p:nvSpPr>
        <p:spPr>
          <a:xfrm>
            <a:off x="6819505" y="1936180"/>
            <a:ext cx="1437083" cy="9542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t>06</a:t>
            </a:r>
            <a:endParaRPr kumimoji="1" lang="ja-JP" altLang="en-US" sz="2000" dirty="0"/>
          </a:p>
        </p:txBody>
      </p:sp>
      <p:sp>
        <p:nvSpPr>
          <p:cNvPr id="149" name="正方形/長方形 148"/>
          <p:cNvSpPr/>
          <p:nvPr/>
        </p:nvSpPr>
        <p:spPr>
          <a:xfrm>
            <a:off x="3579547" y="3016330"/>
            <a:ext cx="1437083" cy="9542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t>07</a:t>
            </a:r>
            <a:endParaRPr kumimoji="1" lang="ja-JP" altLang="en-US" sz="2000" dirty="0"/>
          </a:p>
        </p:txBody>
      </p:sp>
      <p:sp>
        <p:nvSpPr>
          <p:cNvPr id="152" name="正方形/長方形 151"/>
          <p:cNvSpPr/>
          <p:nvPr/>
        </p:nvSpPr>
        <p:spPr>
          <a:xfrm>
            <a:off x="5195202" y="3016330"/>
            <a:ext cx="1437083" cy="9542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t>08</a:t>
            </a:r>
            <a:endParaRPr kumimoji="1" lang="ja-JP" altLang="en-US" sz="2000" dirty="0"/>
          </a:p>
        </p:txBody>
      </p:sp>
      <p:sp>
        <p:nvSpPr>
          <p:cNvPr id="154" name="正方形/長方形 153"/>
          <p:cNvSpPr/>
          <p:nvPr/>
        </p:nvSpPr>
        <p:spPr>
          <a:xfrm>
            <a:off x="6819505" y="3016330"/>
            <a:ext cx="1437083" cy="9542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t>09</a:t>
            </a:r>
            <a:endParaRPr kumimoji="1" lang="ja-JP" altLang="en-US" sz="2000" dirty="0"/>
          </a:p>
        </p:txBody>
      </p:sp>
      <p:cxnSp>
        <p:nvCxnSpPr>
          <p:cNvPr id="159" name="直線コネクタ 158"/>
          <p:cNvCxnSpPr/>
          <p:nvPr/>
        </p:nvCxnSpPr>
        <p:spPr>
          <a:xfrm>
            <a:off x="3576638" y="5754030"/>
            <a:ext cx="4679950" cy="0"/>
          </a:xfrm>
          <a:prstGeom prst="line">
            <a:avLst/>
          </a:prstGeom>
          <a:ln w="19050">
            <a:solidFill>
              <a:srgbClr val="90BD16"/>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a:off x="3576638" y="6192885"/>
            <a:ext cx="4679950" cy="0"/>
          </a:xfrm>
          <a:prstGeom prst="line">
            <a:avLst/>
          </a:prstGeom>
          <a:ln w="9525">
            <a:solidFill>
              <a:srgbClr val="E4E6DF"/>
            </a:solidFill>
            <a:prstDash val="sysDot"/>
          </a:ln>
        </p:spPr>
        <p:style>
          <a:lnRef idx="1">
            <a:schemeClr val="accent1"/>
          </a:lnRef>
          <a:fillRef idx="0">
            <a:schemeClr val="accent1"/>
          </a:fillRef>
          <a:effectRef idx="0">
            <a:schemeClr val="accent1"/>
          </a:effectRef>
          <a:fontRef idx="minor">
            <a:schemeClr val="tx1"/>
          </a:fontRef>
        </p:style>
      </p:cxnSp>
      <p:sp>
        <p:nvSpPr>
          <p:cNvPr id="161" name="テキスト ボックス 160"/>
          <p:cNvSpPr txBox="1"/>
          <p:nvPr/>
        </p:nvSpPr>
        <p:spPr>
          <a:xfrm>
            <a:off x="3579548" y="5768640"/>
            <a:ext cx="4677041" cy="388568"/>
          </a:xfrm>
          <a:prstGeom prst="rect">
            <a:avLst/>
          </a:prstGeom>
          <a:noFill/>
        </p:spPr>
        <p:txBody>
          <a:bodyPr wrap="square" lIns="0" rtlCol="0">
            <a:spAutoFit/>
          </a:bodyPr>
          <a:lstStyle/>
          <a:p>
            <a:pPr>
              <a:lnSpc>
                <a:spcPct val="150000"/>
              </a:lnSpc>
            </a:pPr>
            <a:r>
              <a:rPr lang="ja-JP" altLang="en-US" sz="1400" b="1" dirty="0" smtClean="0">
                <a:solidFill>
                  <a:srgbClr val="553E2D"/>
                </a:solidFill>
                <a:latin typeface="メイリオ" panose="020B0604030504040204" pitchFamily="50" charset="-128"/>
                <a:ea typeface="メイリオ" panose="020B0604030504040204" pitchFamily="50" charset="-128"/>
              </a:rPr>
              <a:t>こんな症状の方に</a:t>
            </a:r>
            <a:endParaRPr lang="ja-JP" altLang="en-US" sz="1400" b="1" dirty="0">
              <a:solidFill>
                <a:srgbClr val="553E2D"/>
              </a:solidFill>
              <a:latin typeface="メイリオ" panose="020B0604030504040204" pitchFamily="50" charset="-128"/>
              <a:ea typeface="メイリオ" panose="020B0604030504040204" pitchFamily="50" charset="-128"/>
            </a:endParaRPr>
          </a:p>
        </p:txBody>
      </p:sp>
      <p:sp>
        <p:nvSpPr>
          <p:cNvPr id="162" name="テキスト ボックス 161"/>
          <p:cNvSpPr txBox="1"/>
          <p:nvPr/>
        </p:nvSpPr>
        <p:spPr>
          <a:xfrm>
            <a:off x="3570901" y="6329646"/>
            <a:ext cx="4685687" cy="215444"/>
          </a:xfrm>
          <a:prstGeom prst="rect">
            <a:avLst/>
          </a:prstGeom>
          <a:noFill/>
        </p:spPr>
        <p:txBody>
          <a:bodyPr wrap="square" rtlCol="0">
            <a:spAutoFit/>
          </a:bodyPr>
          <a:lstStyle/>
          <a:p>
            <a:r>
              <a:rPr kumimoji="1" lang="ja-JP" altLang="en-US" sz="800" dirty="0" smtClean="0">
                <a:latin typeface="メイリオ" panose="020B0604030504040204" pitchFamily="50" charset="-128"/>
                <a:ea typeface="メイリオ" panose="020B0604030504040204" pitchFamily="50" charset="-128"/>
              </a:rPr>
              <a:t>以下の様な症状の方がご来院されています。</a:t>
            </a:r>
            <a:endParaRPr kumimoji="1" lang="ja-JP" altLang="en-US" sz="800" dirty="0">
              <a:latin typeface="メイリオ" panose="020B0604030504040204" pitchFamily="50" charset="-128"/>
              <a:ea typeface="メイリオ" panose="020B0604030504040204" pitchFamily="50" charset="-128"/>
            </a:endParaRPr>
          </a:p>
        </p:txBody>
      </p:sp>
      <p:graphicFrame>
        <p:nvGraphicFramePr>
          <p:cNvPr id="9" name="表 8"/>
          <p:cNvGraphicFramePr>
            <a:graphicFrameLocks noGrp="1"/>
          </p:cNvGraphicFramePr>
          <p:nvPr>
            <p:extLst>
              <p:ext uri="{D42A27DB-BD31-4B8C-83A1-F6EECF244321}">
                <p14:modId xmlns:p14="http://schemas.microsoft.com/office/powerpoint/2010/main" val="304674860"/>
              </p:ext>
            </p:extLst>
          </p:nvPr>
        </p:nvGraphicFramePr>
        <p:xfrm>
          <a:off x="3579548" y="9156610"/>
          <a:ext cx="4677040" cy="1728240"/>
        </p:xfrm>
        <a:graphic>
          <a:graphicData uri="http://schemas.openxmlformats.org/drawingml/2006/table">
            <a:tbl>
              <a:tblPr>
                <a:tableStyleId>{5C22544A-7EE6-4342-B048-85BDC9FD1C3A}</a:tableStyleId>
              </a:tblPr>
              <a:tblGrid>
                <a:gridCol w="972065"/>
                <a:gridCol w="3704975"/>
              </a:tblGrid>
              <a:tr h="216030">
                <a:tc>
                  <a:txBody>
                    <a:bodyPr/>
                    <a:lstStyle/>
                    <a:p>
                      <a:pPr algn="l" fontAlgn="ctr"/>
                      <a:r>
                        <a:rPr lang="ja-JP" altLang="en-US" sz="800" u="none" strike="noStrike" dirty="0">
                          <a:solidFill>
                            <a:schemeClr val="bg1"/>
                          </a:solidFill>
                          <a:effectLst/>
                          <a:latin typeface="メイリオ" panose="020B0604030504040204" pitchFamily="50" charset="-128"/>
                          <a:ea typeface="メイリオ" panose="020B0604030504040204" pitchFamily="50" charset="-128"/>
                        </a:rPr>
                        <a:t>院名</a:t>
                      </a:r>
                      <a:endParaRPr lang="ja-JP" altLang="en-US" sz="800" b="0" i="0" u="none" strike="noStrike" dirty="0">
                        <a:solidFill>
                          <a:schemeClr val="bg1"/>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90BD16"/>
                    </a:solidFill>
                  </a:tcPr>
                </a:tc>
                <a:tc>
                  <a:txBody>
                    <a:bodyPr/>
                    <a:lstStyle/>
                    <a:p>
                      <a:pPr algn="l" fontAlgn="ctr"/>
                      <a:r>
                        <a:rPr lang="ja-JP" altLang="en-US" sz="800" u="none" strike="noStrike" dirty="0">
                          <a:effectLst/>
                          <a:latin typeface="メイリオ" panose="020B0604030504040204" pitchFamily="50" charset="-128"/>
                          <a:ea typeface="メイリオ" panose="020B0604030504040204" pitchFamily="50" charset="-128"/>
                        </a:rPr>
                        <a:t>ストレッチ鍼灸イトー整骨院</a:t>
                      </a:r>
                      <a:endParaRPr lang="ja-JP" altLang="en-US"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216030">
                <a:tc>
                  <a:txBody>
                    <a:bodyPr/>
                    <a:lstStyle/>
                    <a:p>
                      <a:pPr algn="l" fontAlgn="ctr"/>
                      <a:r>
                        <a:rPr lang="ja-JP" altLang="en-US" sz="800" u="none" strike="noStrike" dirty="0">
                          <a:solidFill>
                            <a:schemeClr val="bg1"/>
                          </a:solidFill>
                          <a:effectLst/>
                          <a:latin typeface="メイリオ" panose="020B0604030504040204" pitchFamily="50" charset="-128"/>
                          <a:ea typeface="メイリオ" panose="020B0604030504040204" pitchFamily="50" charset="-128"/>
                        </a:rPr>
                        <a:t>院長</a:t>
                      </a:r>
                      <a:endParaRPr lang="ja-JP" altLang="en-US" sz="800" b="0" i="0" u="none" strike="noStrike" dirty="0">
                        <a:solidFill>
                          <a:schemeClr val="bg1"/>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90BD16"/>
                    </a:solidFill>
                  </a:tcPr>
                </a:tc>
                <a:tc>
                  <a:txBody>
                    <a:bodyPr/>
                    <a:lstStyle/>
                    <a:p>
                      <a:pPr algn="l" fontAlgn="ctr"/>
                      <a:r>
                        <a:rPr lang="ja-JP" altLang="en-US" sz="800" u="none" strike="noStrike" dirty="0">
                          <a:effectLst/>
                          <a:latin typeface="メイリオ" panose="020B0604030504040204" pitchFamily="50" charset="-128"/>
                          <a:ea typeface="メイリオ" panose="020B0604030504040204" pitchFamily="50" charset="-128"/>
                        </a:rPr>
                        <a:t>三上 欣也</a:t>
                      </a:r>
                      <a:endParaRPr lang="ja-JP" altLang="en-US"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216030">
                <a:tc>
                  <a:txBody>
                    <a:bodyPr/>
                    <a:lstStyle/>
                    <a:p>
                      <a:pPr algn="l" fontAlgn="ctr"/>
                      <a:r>
                        <a:rPr lang="ja-JP" altLang="en-US" sz="800" u="none" strike="noStrike" dirty="0">
                          <a:solidFill>
                            <a:schemeClr val="bg1"/>
                          </a:solidFill>
                          <a:effectLst/>
                          <a:latin typeface="メイリオ" panose="020B0604030504040204" pitchFamily="50" charset="-128"/>
                          <a:ea typeface="メイリオ" panose="020B0604030504040204" pitchFamily="50" charset="-128"/>
                        </a:rPr>
                        <a:t>住所</a:t>
                      </a:r>
                      <a:endParaRPr lang="ja-JP" altLang="en-US" sz="800" b="0" i="0" u="none" strike="noStrike" dirty="0">
                        <a:solidFill>
                          <a:schemeClr val="bg1"/>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90BD16"/>
                    </a:solidFill>
                  </a:tcPr>
                </a:tc>
                <a:tc>
                  <a:txBody>
                    <a:bodyPr/>
                    <a:lstStyle/>
                    <a:p>
                      <a:pPr algn="l" fontAlgn="ctr"/>
                      <a:r>
                        <a:rPr lang="ja-JP" altLang="en-US" sz="800" u="none" strike="noStrike" dirty="0">
                          <a:effectLst/>
                          <a:latin typeface="メイリオ" panose="020B0604030504040204" pitchFamily="50" charset="-128"/>
                          <a:ea typeface="メイリオ" panose="020B0604030504040204" pitchFamily="50" charset="-128"/>
                        </a:rPr>
                        <a:t>〒</a:t>
                      </a:r>
                      <a:r>
                        <a:rPr lang="en-US" altLang="ja-JP" sz="800" u="none" strike="noStrike" dirty="0" smtClean="0">
                          <a:effectLst/>
                          <a:latin typeface="メイリオ" panose="020B0604030504040204" pitchFamily="50" charset="-128"/>
                          <a:ea typeface="メイリオ" panose="020B0604030504040204" pitchFamily="50" charset="-128"/>
                        </a:rPr>
                        <a:t>299-0241</a:t>
                      </a:r>
                      <a:r>
                        <a:rPr lang="ja-JP" altLang="en-US" sz="800" u="none" strike="noStrike" dirty="0">
                          <a:effectLst/>
                          <a:latin typeface="メイリオ" panose="020B0604030504040204" pitchFamily="50" charset="-128"/>
                          <a:ea typeface="メイリオ" panose="020B0604030504040204" pitchFamily="50" charset="-128"/>
                        </a:rPr>
                        <a:t>　千葉県袖ケ浦市代宿</a:t>
                      </a:r>
                      <a:r>
                        <a:rPr lang="en-US" altLang="ja-JP" sz="800" u="none" strike="noStrike" dirty="0">
                          <a:effectLst/>
                          <a:latin typeface="メイリオ" panose="020B0604030504040204" pitchFamily="50" charset="-128"/>
                          <a:ea typeface="メイリオ" panose="020B0604030504040204" pitchFamily="50" charset="-128"/>
                        </a:rPr>
                        <a:t>88-5</a:t>
                      </a:r>
                      <a:endParaRPr lang="en-US" altLang="ja-JP"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216030">
                <a:tc>
                  <a:txBody>
                    <a:bodyPr/>
                    <a:lstStyle/>
                    <a:p>
                      <a:pPr algn="l" fontAlgn="ctr"/>
                      <a:r>
                        <a:rPr lang="en-US" sz="800" u="none" strike="noStrike" dirty="0">
                          <a:solidFill>
                            <a:schemeClr val="bg1"/>
                          </a:solidFill>
                          <a:effectLst/>
                          <a:latin typeface="メイリオ" panose="020B0604030504040204" pitchFamily="50" charset="-128"/>
                          <a:ea typeface="メイリオ" panose="020B0604030504040204" pitchFamily="50" charset="-128"/>
                        </a:rPr>
                        <a:t>TEL</a:t>
                      </a:r>
                      <a:endParaRPr lang="en-US" sz="800" b="0" i="0" u="none" strike="noStrike" dirty="0">
                        <a:solidFill>
                          <a:schemeClr val="bg1"/>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90BD16"/>
                    </a:solidFill>
                  </a:tcPr>
                </a:tc>
                <a:tc>
                  <a:txBody>
                    <a:bodyPr/>
                    <a:lstStyle/>
                    <a:p>
                      <a:pPr algn="l" fontAlgn="ctr"/>
                      <a:r>
                        <a:rPr lang="en-US" altLang="ja-JP" sz="800" u="none" strike="noStrike" dirty="0">
                          <a:effectLst/>
                          <a:latin typeface="メイリオ" panose="020B0604030504040204" pitchFamily="50" charset="-128"/>
                          <a:ea typeface="メイリオ" panose="020B0604030504040204" pitchFamily="50" charset="-128"/>
                        </a:rPr>
                        <a:t>0438-53-8853</a:t>
                      </a:r>
                      <a:endParaRPr lang="en-US" altLang="ja-JP"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432060">
                <a:tc>
                  <a:txBody>
                    <a:bodyPr/>
                    <a:lstStyle/>
                    <a:p>
                      <a:pPr algn="l" fontAlgn="ctr"/>
                      <a:r>
                        <a:rPr lang="ja-JP" altLang="en-US" sz="800" u="none" strike="noStrike" dirty="0">
                          <a:solidFill>
                            <a:schemeClr val="bg1"/>
                          </a:solidFill>
                          <a:effectLst/>
                          <a:latin typeface="メイリオ" panose="020B0604030504040204" pitchFamily="50" charset="-128"/>
                          <a:ea typeface="メイリオ" panose="020B0604030504040204" pitchFamily="50" charset="-128"/>
                        </a:rPr>
                        <a:t>診療時間</a:t>
                      </a:r>
                      <a:endParaRPr lang="ja-JP" altLang="en-US" sz="800" b="0" i="0" u="none" strike="noStrike" dirty="0">
                        <a:solidFill>
                          <a:schemeClr val="bg1"/>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90BD16"/>
                    </a:solidFill>
                  </a:tcPr>
                </a:tc>
                <a:tc>
                  <a:txBody>
                    <a:bodyPr/>
                    <a:lstStyle/>
                    <a:p>
                      <a:pPr algn="l" fontAlgn="ctr"/>
                      <a:r>
                        <a:rPr lang="ja-JP" altLang="en-US" sz="800" u="none" strike="noStrike" dirty="0">
                          <a:effectLst/>
                          <a:latin typeface="メイリオ" panose="020B0604030504040204" pitchFamily="50" charset="-128"/>
                          <a:ea typeface="メイリオ" panose="020B0604030504040204" pitchFamily="50" charset="-128"/>
                        </a:rPr>
                        <a:t>月～木、土</a:t>
                      </a:r>
                      <a:r>
                        <a:rPr lang="en-US" altLang="ja-JP" sz="800" u="none" strike="noStrike" dirty="0">
                          <a:effectLst/>
                          <a:latin typeface="メイリオ" panose="020B0604030504040204" pitchFamily="50" charset="-128"/>
                          <a:ea typeface="メイリオ" panose="020B0604030504040204" pitchFamily="50" charset="-128"/>
                        </a:rPr>
                        <a:t>【</a:t>
                      </a:r>
                      <a:r>
                        <a:rPr lang="ja-JP" altLang="en-US" sz="800" u="none" strike="noStrike" dirty="0">
                          <a:effectLst/>
                          <a:latin typeface="メイリオ" panose="020B0604030504040204" pitchFamily="50" charset="-128"/>
                          <a:ea typeface="メイリオ" panose="020B0604030504040204" pitchFamily="50" charset="-128"/>
                        </a:rPr>
                        <a:t>午前</a:t>
                      </a:r>
                      <a:r>
                        <a:rPr lang="en-US" altLang="ja-JP" sz="800" u="none" strike="noStrike" dirty="0">
                          <a:effectLst/>
                          <a:latin typeface="メイリオ" panose="020B0604030504040204" pitchFamily="50" charset="-128"/>
                          <a:ea typeface="メイリオ" panose="020B0604030504040204" pitchFamily="50" charset="-128"/>
                        </a:rPr>
                        <a:t>】9:00</a:t>
                      </a:r>
                      <a:r>
                        <a:rPr lang="ja-JP" altLang="en-US" sz="800" u="none" strike="noStrike" dirty="0">
                          <a:effectLst/>
                          <a:latin typeface="メイリオ" panose="020B0604030504040204" pitchFamily="50" charset="-128"/>
                          <a:ea typeface="メイリオ" panose="020B0604030504040204" pitchFamily="50" charset="-128"/>
                        </a:rPr>
                        <a:t>～</a:t>
                      </a:r>
                      <a:r>
                        <a:rPr lang="en-US" altLang="ja-JP" sz="800" u="none" strike="noStrike" dirty="0">
                          <a:effectLst/>
                          <a:latin typeface="メイリオ" panose="020B0604030504040204" pitchFamily="50" charset="-128"/>
                          <a:ea typeface="メイリオ" panose="020B0604030504040204" pitchFamily="50" charset="-128"/>
                        </a:rPr>
                        <a:t>12:00 【</a:t>
                      </a:r>
                      <a:r>
                        <a:rPr lang="ja-JP" altLang="en-US" sz="800" u="none" strike="noStrike" dirty="0">
                          <a:effectLst/>
                          <a:latin typeface="メイリオ" panose="020B0604030504040204" pitchFamily="50" charset="-128"/>
                          <a:ea typeface="メイリオ" panose="020B0604030504040204" pitchFamily="50" charset="-128"/>
                        </a:rPr>
                        <a:t>午後</a:t>
                      </a:r>
                      <a:r>
                        <a:rPr lang="en-US" altLang="ja-JP" sz="800" u="none" strike="noStrike" dirty="0">
                          <a:effectLst/>
                          <a:latin typeface="メイリオ" panose="020B0604030504040204" pitchFamily="50" charset="-128"/>
                          <a:ea typeface="メイリオ" panose="020B0604030504040204" pitchFamily="50" charset="-128"/>
                        </a:rPr>
                        <a:t>】14:00</a:t>
                      </a:r>
                      <a:r>
                        <a:rPr lang="ja-JP" altLang="en-US" sz="800" u="none" strike="noStrike" dirty="0">
                          <a:effectLst/>
                          <a:latin typeface="メイリオ" panose="020B0604030504040204" pitchFamily="50" charset="-128"/>
                          <a:ea typeface="メイリオ" panose="020B0604030504040204" pitchFamily="50" charset="-128"/>
                        </a:rPr>
                        <a:t>～</a:t>
                      </a:r>
                      <a:r>
                        <a:rPr lang="en-US" altLang="ja-JP" sz="800" u="none" strike="noStrike" dirty="0">
                          <a:effectLst/>
                          <a:latin typeface="メイリオ" panose="020B0604030504040204" pitchFamily="50" charset="-128"/>
                          <a:ea typeface="メイリオ" panose="020B0604030504040204" pitchFamily="50" charset="-128"/>
                        </a:rPr>
                        <a:t>20:30</a:t>
                      </a:r>
                      <a:br>
                        <a:rPr lang="en-US" altLang="ja-JP" sz="800" u="none" strike="noStrike" dirty="0">
                          <a:effectLst/>
                          <a:latin typeface="メイリオ" panose="020B0604030504040204" pitchFamily="50" charset="-128"/>
                          <a:ea typeface="メイリオ" panose="020B0604030504040204" pitchFamily="50" charset="-128"/>
                        </a:rPr>
                      </a:br>
                      <a:r>
                        <a:rPr lang="ja-JP" altLang="en-US" sz="800" u="none" strike="noStrike" dirty="0">
                          <a:effectLst/>
                          <a:latin typeface="メイリオ" panose="020B0604030504040204" pitchFamily="50" charset="-128"/>
                          <a:ea typeface="メイリオ" panose="020B0604030504040204" pitchFamily="50" charset="-128"/>
                        </a:rPr>
                        <a:t>日、祝祭日　</a:t>
                      </a:r>
                      <a:r>
                        <a:rPr lang="en-US" altLang="ja-JP" sz="800" u="none" strike="noStrike" dirty="0">
                          <a:effectLst/>
                          <a:latin typeface="メイリオ" panose="020B0604030504040204" pitchFamily="50" charset="-128"/>
                          <a:ea typeface="メイリオ" panose="020B0604030504040204" pitchFamily="50" charset="-128"/>
                        </a:rPr>
                        <a:t>9:00</a:t>
                      </a:r>
                      <a:r>
                        <a:rPr lang="ja-JP" altLang="en-US" sz="800" u="none" strike="noStrike" dirty="0">
                          <a:effectLst/>
                          <a:latin typeface="メイリオ" panose="020B0604030504040204" pitchFamily="50" charset="-128"/>
                          <a:ea typeface="メイリオ" panose="020B0604030504040204" pitchFamily="50" charset="-128"/>
                        </a:rPr>
                        <a:t>～</a:t>
                      </a:r>
                      <a:r>
                        <a:rPr lang="en-US" altLang="ja-JP" sz="800" u="none" strike="noStrike" dirty="0">
                          <a:effectLst/>
                          <a:latin typeface="メイリオ" panose="020B0604030504040204" pitchFamily="50" charset="-128"/>
                          <a:ea typeface="メイリオ" panose="020B0604030504040204" pitchFamily="50" charset="-128"/>
                        </a:rPr>
                        <a:t>17:00</a:t>
                      </a:r>
                      <a:endParaRPr lang="en-US" altLang="ja-JP"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216030">
                <a:tc>
                  <a:txBody>
                    <a:bodyPr/>
                    <a:lstStyle/>
                    <a:p>
                      <a:pPr algn="l" fontAlgn="ctr"/>
                      <a:r>
                        <a:rPr lang="ja-JP" altLang="en-US" sz="800" u="none" strike="noStrike" dirty="0">
                          <a:solidFill>
                            <a:schemeClr val="bg1"/>
                          </a:solidFill>
                          <a:effectLst/>
                          <a:latin typeface="メイリオ" panose="020B0604030504040204" pitchFamily="50" charset="-128"/>
                          <a:ea typeface="メイリオ" panose="020B0604030504040204" pitchFamily="50" charset="-128"/>
                        </a:rPr>
                        <a:t>休診日</a:t>
                      </a:r>
                      <a:endParaRPr lang="ja-JP" altLang="en-US" sz="800" b="0" i="0" u="none" strike="noStrike" dirty="0">
                        <a:solidFill>
                          <a:schemeClr val="bg1"/>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90BD16"/>
                    </a:solidFill>
                  </a:tcPr>
                </a:tc>
                <a:tc>
                  <a:txBody>
                    <a:bodyPr/>
                    <a:lstStyle/>
                    <a:p>
                      <a:pPr algn="l" fontAlgn="ctr"/>
                      <a:r>
                        <a:rPr lang="ja-JP" altLang="en-US" sz="800" u="none" strike="noStrike" dirty="0">
                          <a:effectLst/>
                          <a:latin typeface="メイリオ" panose="020B0604030504040204" pitchFamily="50" charset="-128"/>
                          <a:ea typeface="メイリオ" panose="020B0604030504040204" pitchFamily="50" charset="-128"/>
                        </a:rPr>
                        <a:t>金曜日</a:t>
                      </a:r>
                      <a:endParaRPr lang="ja-JP" altLang="en-US"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r h="216030">
                <a:tc>
                  <a:txBody>
                    <a:bodyPr/>
                    <a:lstStyle/>
                    <a:p>
                      <a:pPr algn="l" fontAlgn="ctr"/>
                      <a:r>
                        <a:rPr lang="ja-JP" altLang="en-US" sz="800" u="none" strike="noStrike" dirty="0">
                          <a:solidFill>
                            <a:schemeClr val="bg1"/>
                          </a:solidFill>
                          <a:effectLst/>
                          <a:latin typeface="メイリオ" panose="020B0604030504040204" pitchFamily="50" charset="-128"/>
                          <a:ea typeface="メイリオ" panose="020B0604030504040204" pitchFamily="50" charset="-128"/>
                        </a:rPr>
                        <a:t>取り扱い保険</a:t>
                      </a:r>
                      <a:endParaRPr lang="ja-JP" altLang="en-US" sz="800" b="0" i="0" u="none" strike="noStrike" dirty="0">
                        <a:solidFill>
                          <a:schemeClr val="bg1"/>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90BD16"/>
                    </a:solidFill>
                  </a:tcPr>
                </a:tc>
                <a:tc>
                  <a:txBody>
                    <a:bodyPr/>
                    <a:lstStyle/>
                    <a:p>
                      <a:pPr algn="l" fontAlgn="ctr"/>
                      <a:r>
                        <a:rPr lang="zh-TW" altLang="en-US" sz="800" u="none" strike="noStrike" dirty="0">
                          <a:effectLst/>
                          <a:latin typeface="メイリオ" panose="020B0604030504040204" pitchFamily="50" charset="-128"/>
                          <a:ea typeface="メイリオ" panose="020B0604030504040204" pitchFamily="50" charset="-128"/>
                        </a:rPr>
                        <a:t>自賠責保険、健康保険、労災保険</a:t>
                      </a:r>
                      <a:endParaRPr lang="zh-TW" altLang="en-US" sz="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144000"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r>
            </a:tbl>
          </a:graphicData>
        </a:graphic>
      </p:graphicFrame>
      <p:sp>
        <p:nvSpPr>
          <p:cNvPr id="68" name="テキスト ボックス 67"/>
          <p:cNvSpPr txBox="1"/>
          <p:nvPr/>
        </p:nvSpPr>
        <p:spPr>
          <a:xfrm>
            <a:off x="3570901" y="6545090"/>
            <a:ext cx="2342777" cy="156966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kumimoji="1" lang="ja-JP" altLang="en-US" sz="800" b="1" dirty="0" smtClean="0">
                <a:latin typeface="メイリオ" panose="020B0604030504040204" pitchFamily="50" charset="-128"/>
                <a:ea typeface="メイリオ" panose="020B0604030504040204" pitchFamily="50" charset="-128"/>
              </a:rPr>
              <a:t>頭痛</a:t>
            </a:r>
            <a:endParaRPr kumimoji="1" lang="en-US" altLang="ja-JP" sz="800" b="1" dirty="0" smtClean="0">
              <a:latin typeface="メイリオ" panose="020B0604030504040204" pitchFamily="50" charset="-128"/>
              <a:ea typeface="メイリオ" panose="020B0604030504040204" pitchFamily="50" charset="-128"/>
            </a:endParaRPr>
          </a:p>
          <a:p>
            <a:pPr marL="171450" indent="-171450">
              <a:lnSpc>
                <a:spcPct val="150000"/>
              </a:lnSpc>
              <a:buFont typeface="Arial" panose="020B0604020202020204" pitchFamily="34" charset="0"/>
              <a:buChar char="•"/>
            </a:pPr>
            <a:r>
              <a:rPr lang="ja-JP" altLang="en-US" sz="800" b="1" dirty="0">
                <a:latin typeface="メイリオ" panose="020B0604030504040204" pitchFamily="50" charset="-128"/>
                <a:ea typeface="メイリオ" panose="020B0604030504040204" pitchFamily="50" charset="-128"/>
              </a:rPr>
              <a:t>首の</a:t>
            </a:r>
            <a:r>
              <a:rPr lang="ja-JP" altLang="en-US" sz="800" b="1" dirty="0" smtClean="0">
                <a:latin typeface="メイリオ" panose="020B0604030504040204" pitchFamily="50" charset="-128"/>
                <a:ea typeface="メイリオ" panose="020B0604030504040204" pitchFamily="50" charset="-128"/>
              </a:rPr>
              <a:t>痛み・肩こり</a:t>
            </a:r>
            <a:endParaRPr lang="en-US" altLang="ja-JP" sz="800" b="1" dirty="0" smtClean="0">
              <a:latin typeface="メイリオ" panose="020B0604030504040204" pitchFamily="50" charset="-128"/>
              <a:ea typeface="メイリオ" panose="020B0604030504040204" pitchFamily="50" charset="-128"/>
            </a:endParaRPr>
          </a:p>
          <a:p>
            <a:pPr marL="171450" indent="-171450">
              <a:lnSpc>
                <a:spcPct val="150000"/>
              </a:lnSpc>
              <a:buFont typeface="Arial" panose="020B0604020202020204" pitchFamily="34" charset="0"/>
              <a:buChar char="•"/>
            </a:pPr>
            <a:r>
              <a:rPr lang="ja-JP" altLang="en-US" sz="800" b="1" dirty="0">
                <a:latin typeface="メイリオ" panose="020B0604030504040204" pitchFamily="50" charset="-128"/>
                <a:ea typeface="メイリオ" panose="020B0604030504040204" pitchFamily="50" charset="-128"/>
              </a:rPr>
              <a:t>肩</a:t>
            </a:r>
            <a:r>
              <a:rPr lang="ja-JP" altLang="en-US" sz="800" b="1" dirty="0" smtClean="0">
                <a:latin typeface="メイリオ" panose="020B0604030504040204" pitchFamily="50" charset="-128"/>
                <a:ea typeface="メイリオ" panose="020B0604030504040204" pitchFamily="50" charset="-128"/>
              </a:rPr>
              <a:t>や肘、手首の痛み</a:t>
            </a:r>
            <a:endParaRPr lang="en-US" altLang="ja-JP" sz="800" b="1" dirty="0" smtClean="0">
              <a:latin typeface="メイリオ" panose="020B0604030504040204" pitchFamily="50" charset="-128"/>
              <a:ea typeface="メイリオ" panose="020B0604030504040204" pitchFamily="50" charset="-128"/>
            </a:endParaRPr>
          </a:p>
          <a:p>
            <a:pPr marL="171450" indent="-171450">
              <a:lnSpc>
                <a:spcPct val="150000"/>
              </a:lnSpc>
              <a:buFont typeface="Arial" panose="020B0604020202020204" pitchFamily="34" charset="0"/>
              <a:buChar char="•"/>
            </a:pPr>
            <a:r>
              <a:rPr kumimoji="1" lang="ja-JP" altLang="en-US" sz="800" b="1" dirty="0">
                <a:latin typeface="メイリオ" panose="020B0604030504040204" pitchFamily="50" charset="-128"/>
                <a:ea typeface="メイリオ" panose="020B0604030504040204" pitchFamily="50" charset="-128"/>
              </a:rPr>
              <a:t>腕の</a:t>
            </a:r>
            <a:r>
              <a:rPr kumimoji="1" lang="ja-JP" altLang="en-US" sz="800" b="1" dirty="0" smtClean="0">
                <a:latin typeface="メイリオ" panose="020B0604030504040204" pitchFamily="50" charset="-128"/>
                <a:ea typeface="メイリオ" panose="020B0604030504040204" pitchFamily="50" charset="-128"/>
              </a:rPr>
              <a:t>しびれ</a:t>
            </a:r>
            <a:endParaRPr kumimoji="1" lang="en-US" altLang="ja-JP" sz="800" b="1" dirty="0" smtClean="0">
              <a:latin typeface="メイリオ" panose="020B0604030504040204" pitchFamily="50" charset="-128"/>
              <a:ea typeface="メイリオ" panose="020B0604030504040204" pitchFamily="50" charset="-128"/>
            </a:endParaRPr>
          </a:p>
          <a:p>
            <a:pPr marL="171450" indent="-171450">
              <a:lnSpc>
                <a:spcPct val="150000"/>
              </a:lnSpc>
              <a:buFont typeface="Arial" panose="020B0604020202020204" pitchFamily="34" charset="0"/>
              <a:buChar char="•"/>
            </a:pPr>
            <a:r>
              <a:rPr lang="ja-JP" altLang="en-US" sz="800" b="1" dirty="0">
                <a:latin typeface="メイリオ" panose="020B0604030504040204" pitchFamily="50" charset="-128"/>
                <a:ea typeface="メイリオ" panose="020B0604030504040204" pitchFamily="50" charset="-128"/>
              </a:rPr>
              <a:t>腰の</a:t>
            </a:r>
            <a:r>
              <a:rPr lang="ja-JP" altLang="en-US" sz="800" b="1" dirty="0" smtClean="0">
                <a:latin typeface="メイリオ" panose="020B0604030504040204" pitchFamily="50" charset="-128"/>
                <a:ea typeface="メイリオ" panose="020B0604030504040204" pitchFamily="50" charset="-128"/>
              </a:rPr>
              <a:t>痛み</a:t>
            </a:r>
            <a:endParaRPr lang="en-US" altLang="ja-JP" sz="800" b="1" dirty="0" smtClean="0">
              <a:latin typeface="メイリオ" panose="020B0604030504040204" pitchFamily="50" charset="-128"/>
              <a:ea typeface="メイリオ" panose="020B0604030504040204" pitchFamily="50" charset="-128"/>
            </a:endParaRPr>
          </a:p>
          <a:p>
            <a:pPr marL="171450" indent="-171450">
              <a:lnSpc>
                <a:spcPct val="150000"/>
              </a:lnSpc>
              <a:buFont typeface="Arial" panose="020B0604020202020204" pitchFamily="34" charset="0"/>
              <a:buChar char="•"/>
            </a:pPr>
            <a:r>
              <a:rPr kumimoji="1" lang="ja-JP" altLang="en-US" sz="800" b="1" dirty="0" smtClean="0">
                <a:latin typeface="メイリオ" panose="020B0604030504040204" pitchFamily="50" charset="-128"/>
                <a:ea typeface="メイリオ" panose="020B0604030504040204" pitchFamily="50" charset="-128"/>
              </a:rPr>
              <a:t>股関節・膝の痛み</a:t>
            </a:r>
            <a:endParaRPr kumimoji="1" lang="en-US" altLang="ja-JP" sz="800" b="1" dirty="0" smtClean="0">
              <a:latin typeface="メイリオ" panose="020B0604030504040204" pitchFamily="50" charset="-128"/>
              <a:ea typeface="メイリオ" panose="020B0604030504040204" pitchFamily="50" charset="-128"/>
            </a:endParaRPr>
          </a:p>
          <a:p>
            <a:pPr marL="171450" indent="-171450">
              <a:lnSpc>
                <a:spcPct val="150000"/>
              </a:lnSpc>
              <a:buFont typeface="Arial" panose="020B0604020202020204" pitchFamily="34" charset="0"/>
              <a:buChar char="•"/>
            </a:pPr>
            <a:r>
              <a:rPr lang="ja-JP" altLang="en-US" sz="800" b="1" dirty="0">
                <a:latin typeface="メイリオ" panose="020B0604030504040204" pitchFamily="50" charset="-128"/>
                <a:ea typeface="メイリオ" panose="020B0604030504040204" pitchFamily="50" charset="-128"/>
              </a:rPr>
              <a:t>足の</a:t>
            </a:r>
            <a:r>
              <a:rPr lang="ja-JP" altLang="en-US" sz="800" b="1" dirty="0" smtClean="0">
                <a:latin typeface="メイリオ" panose="020B0604030504040204" pitchFamily="50" charset="-128"/>
                <a:ea typeface="メイリオ" panose="020B0604030504040204" pitchFamily="50" charset="-128"/>
              </a:rPr>
              <a:t>しびれ</a:t>
            </a:r>
            <a:endParaRPr lang="en-US" altLang="ja-JP" sz="800" b="1" dirty="0" smtClean="0">
              <a:latin typeface="メイリオ" panose="020B0604030504040204" pitchFamily="50" charset="-128"/>
              <a:ea typeface="メイリオ" panose="020B0604030504040204" pitchFamily="50" charset="-128"/>
            </a:endParaRPr>
          </a:p>
          <a:p>
            <a:pPr marL="171450" indent="-171450">
              <a:lnSpc>
                <a:spcPct val="150000"/>
              </a:lnSpc>
              <a:buFont typeface="Arial" panose="020B0604020202020204" pitchFamily="34" charset="0"/>
              <a:buChar char="•"/>
            </a:pPr>
            <a:r>
              <a:rPr kumimoji="1" lang="ja-JP" altLang="en-US" sz="800" b="1" dirty="0">
                <a:latin typeface="メイリオ" panose="020B0604030504040204" pitchFamily="50" charset="-128"/>
                <a:ea typeface="メイリオ" panose="020B0604030504040204" pitchFamily="50" charset="-128"/>
              </a:rPr>
              <a:t>スポーツ</a:t>
            </a:r>
            <a:r>
              <a:rPr kumimoji="1" lang="ja-JP" altLang="en-US" sz="800" b="1" dirty="0" smtClean="0">
                <a:latin typeface="メイリオ" panose="020B0604030504040204" pitchFamily="50" charset="-128"/>
                <a:ea typeface="メイリオ" panose="020B0604030504040204" pitchFamily="50" charset="-128"/>
              </a:rPr>
              <a:t>外傷</a:t>
            </a:r>
            <a:endParaRPr kumimoji="1" lang="en-US" altLang="ja-JP" sz="800" b="1" dirty="0" smtClean="0">
              <a:latin typeface="メイリオ" panose="020B0604030504040204" pitchFamily="50" charset="-128"/>
              <a:ea typeface="メイリオ" panose="020B0604030504040204" pitchFamily="50" charset="-128"/>
            </a:endParaRPr>
          </a:p>
        </p:txBody>
      </p:sp>
      <p:sp>
        <p:nvSpPr>
          <p:cNvPr id="69" name="テキスト ボックス 68"/>
          <p:cNvSpPr txBox="1"/>
          <p:nvPr/>
        </p:nvSpPr>
        <p:spPr>
          <a:xfrm>
            <a:off x="5918068" y="6545090"/>
            <a:ext cx="2342777" cy="12003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kumimoji="1" lang="ja-JP" altLang="en-US" sz="800" b="1" dirty="0" smtClean="0">
                <a:latin typeface="メイリオ" panose="020B0604030504040204" pitchFamily="50" charset="-128"/>
                <a:ea typeface="メイリオ" panose="020B0604030504040204" pitchFamily="50" charset="-128"/>
              </a:rPr>
              <a:t>骨折</a:t>
            </a:r>
            <a:endParaRPr kumimoji="1" lang="en-US" altLang="ja-JP" sz="800" b="1" dirty="0" smtClean="0">
              <a:latin typeface="メイリオ" panose="020B0604030504040204" pitchFamily="50" charset="-128"/>
              <a:ea typeface="メイリオ" panose="020B0604030504040204" pitchFamily="50" charset="-128"/>
            </a:endParaRPr>
          </a:p>
          <a:p>
            <a:pPr marL="171450" indent="-171450">
              <a:lnSpc>
                <a:spcPct val="150000"/>
              </a:lnSpc>
              <a:buFont typeface="Arial" panose="020B0604020202020204" pitchFamily="34" charset="0"/>
              <a:buChar char="•"/>
            </a:pPr>
            <a:r>
              <a:rPr lang="ja-JP" altLang="en-US" sz="800" b="1" dirty="0" smtClean="0">
                <a:latin typeface="メイリオ" panose="020B0604030504040204" pitchFamily="50" charset="-128"/>
                <a:ea typeface="メイリオ" panose="020B0604030504040204" pitchFamily="50" charset="-128"/>
              </a:rPr>
              <a:t>脱臼</a:t>
            </a:r>
            <a:endParaRPr lang="en-US" altLang="ja-JP" sz="800" b="1" dirty="0" smtClean="0">
              <a:latin typeface="メイリオ" panose="020B0604030504040204" pitchFamily="50" charset="-128"/>
              <a:ea typeface="メイリオ" panose="020B0604030504040204" pitchFamily="50" charset="-128"/>
            </a:endParaRPr>
          </a:p>
          <a:p>
            <a:pPr marL="171450" indent="-171450">
              <a:lnSpc>
                <a:spcPct val="150000"/>
              </a:lnSpc>
              <a:buFont typeface="Arial" panose="020B0604020202020204" pitchFamily="34" charset="0"/>
              <a:buChar char="•"/>
            </a:pPr>
            <a:r>
              <a:rPr kumimoji="1" lang="ja-JP" altLang="en-US" sz="800" b="1" dirty="0" smtClean="0">
                <a:latin typeface="メイリオ" panose="020B0604030504040204" pitchFamily="50" charset="-128"/>
                <a:ea typeface="メイリオ" panose="020B0604030504040204" pitchFamily="50" charset="-128"/>
              </a:rPr>
              <a:t>捻挫</a:t>
            </a:r>
            <a:endParaRPr kumimoji="1" lang="en-US" altLang="ja-JP" sz="800" b="1" dirty="0" smtClean="0">
              <a:latin typeface="メイリオ" panose="020B0604030504040204" pitchFamily="50" charset="-128"/>
              <a:ea typeface="メイリオ" panose="020B0604030504040204" pitchFamily="50" charset="-128"/>
            </a:endParaRPr>
          </a:p>
          <a:p>
            <a:pPr marL="171450" indent="-171450">
              <a:lnSpc>
                <a:spcPct val="150000"/>
              </a:lnSpc>
              <a:buFont typeface="Arial" panose="020B0604020202020204" pitchFamily="34" charset="0"/>
              <a:buChar char="•"/>
            </a:pPr>
            <a:r>
              <a:rPr lang="ja-JP" altLang="en-US" sz="800" b="1" dirty="0" smtClean="0">
                <a:latin typeface="メイリオ" panose="020B0604030504040204" pitchFamily="50" charset="-128"/>
                <a:ea typeface="メイリオ" panose="020B0604030504040204" pitchFamily="50" charset="-128"/>
              </a:rPr>
              <a:t>打撲</a:t>
            </a:r>
            <a:endParaRPr lang="en-US" altLang="ja-JP" sz="800" b="1" dirty="0" smtClean="0">
              <a:latin typeface="メイリオ" panose="020B0604030504040204" pitchFamily="50" charset="-128"/>
              <a:ea typeface="メイリオ" panose="020B0604030504040204" pitchFamily="50" charset="-128"/>
            </a:endParaRPr>
          </a:p>
          <a:p>
            <a:pPr marL="171450" indent="-171450">
              <a:lnSpc>
                <a:spcPct val="150000"/>
              </a:lnSpc>
              <a:buFont typeface="Arial" panose="020B0604020202020204" pitchFamily="34" charset="0"/>
              <a:buChar char="•"/>
            </a:pPr>
            <a:r>
              <a:rPr kumimoji="1" lang="ja-JP" altLang="en-US" sz="800" b="1" dirty="0">
                <a:latin typeface="メイリオ" panose="020B0604030504040204" pitchFamily="50" charset="-128"/>
                <a:ea typeface="メイリオ" panose="020B0604030504040204" pitchFamily="50" charset="-128"/>
              </a:rPr>
              <a:t>筋</a:t>
            </a:r>
            <a:r>
              <a:rPr kumimoji="1" lang="ja-JP" altLang="en-US" sz="800" b="1" dirty="0" smtClean="0">
                <a:latin typeface="メイリオ" panose="020B0604030504040204" pitchFamily="50" charset="-128"/>
                <a:ea typeface="メイリオ" panose="020B0604030504040204" pitchFamily="50" charset="-128"/>
              </a:rPr>
              <a:t>挫傷</a:t>
            </a:r>
            <a:endParaRPr kumimoji="1" lang="en-US" altLang="ja-JP" sz="800" b="1" dirty="0" smtClean="0">
              <a:latin typeface="メイリオ" panose="020B0604030504040204" pitchFamily="50" charset="-128"/>
              <a:ea typeface="メイリオ" panose="020B0604030504040204" pitchFamily="50" charset="-128"/>
            </a:endParaRPr>
          </a:p>
          <a:p>
            <a:pPr marL="171450" indent="-171450">
              <a:lnSpc>
                <a:spcPct val="150000"/>
              </a:lnSpc>
              <a:buFont typeface="Arial" panose="020B0604020202020204" pitchFamily="34" charset="0"/>
              <a:buChar char="•"/>
            </a:pPr>
            <a:r>
              <a:rPr kumimoji="1" lang="ja-JP" altLang="en-US" sz="800" b="1" dirty="0" smtClean="0">
                <a:latin typeface="メイリオ" panose="020B0604030504040204" pitchFamily="50" charset="-128"/>
                <a:ea typeface="メイリオ" panose="020B0604030504040204" pitchFamily="50" charset="-128"/>
              </a:rPr>
              <a:t>交通事故によるむち打ち等</a:t>
            </a:r>
            <a:endParaRPr kumimoji="1" lang="en-US" altLang="ja-JP" sz="800" b="1" dirty="0" smtClean="0">
              <a:latin typeface="メイリオ" panose="020B0604030504040204" pitchFamily="50" charset="-128"/>
              <a:ea typeface="メイリオ" panose="020B0604030504040204" pitchFamily="50" charset="-128"/>
            </a:endParaRPr>
          </a:p>
        </p:txBody>
      </p:sp>
      <p:sp>
        <p:nvSpPr>
          <p:cNvPr id="70" name="テキスト ボックス 69"/>
          <p:cNvSpPr txBox="1"/>
          <p:nvPr/>
        </p:nvSpPr>
        <p:spPr>
          <a:xfrm>
            <a:off x="3570901" y="8114750"/>
            <a:ext cx="4685687" cy="215444"/>
          </a:xfrm>
          <a:prstGeom prst="rect">
            <a:avLst/>
          </a:prstGeom>
          <a:noFill/>
        </p:spPr>
        <p:txBody>
          <a:bodyPr wrap="square" rtlCol="0">
            <a:spAutoFit/>
          </a:bodyPr>
          <a:lstStyle/>
          <a:p>
            <a:pPr algn="r"/>
            <a:r>
              <a:rPr kumimoji="1" lang="en-US" altLang="ja-JP" sz="800" dirty="0" smtClean="0">
                <a:latin typeface="メイリオ" panose="020B0604030504040204" pitchFamily="50" charset="-128"/>
                <a:ea typeface="メイリオ" panose="020B0604030504040204" pitchFamily="50" charset="-128"/>
              </a:rPr>
              <a:t>Etc…</a:t>
            </a:r>
            <a:endParaRPr kumimoji="1" lang="ja-JP" altLang="en-US" sz="800" dirty="0">
              <a:latin typeface="メイリオ" panose="020B0604030504040204" pitchFamily="50" charset="-128"/>
              <a:ea typeface="メイリオ" panose="020B0604030504040204" pitchFamily="50" charset="-128"/>
            </a:endParaRPr>
          </a:p>
        </p:txBody>
      </p:sp>
      <p:sp>
        <p:nvSpPr>
          <p:cNvPr id="72" name="正方形/長方形 71"/>
          <p:cNvSpPr/>
          <p:nvPr/>
        </p:nvSpPr>
        <p:spPr>
          <a:xfrm>
            <a:off x="14089890" y="3838860"/>
            <a:ext cx="936130" cy="406523"/>
          </a:xfrm>
          <a:prstGeom prst="rect">
            <a:avLst/>
          </a:prstGeom>
          <a:solidFill>
            <a:srgbClr val="90B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14089890" y="4469297"/>
            <a:ext cx="936130" cy="406523"/>
          </a:xfrm>
          <a:prstGeom prst="rect">
            <a:avLst/>
          </a:prstGeom>
          <a:solidFill>
            <a:srgbClr val="00A6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14089890" y="5225998"/>
            <a:ext cx="936130" cy="406523"/>
          </a:xfrm>
          <a:prstGeom prst="rect">
            <a:avLst/>
          </a:prstGeom>
          <a:solidFill>
            <a:srgbClr val="F66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14089890" y="6634985"/>
            <a:ext cx="936130" cy="406523"/>
          </a:xfrm>
          <a:prstGeom prst="rect">
            <a:avLst/>
          </a:prstGeom>
          <a:solidFill>
            <a:srgbClr val="E4E6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14089890" y="5923123"/>
            <a:ext cx="936130" cy="406523"/>
          </a:xfrm>
          <a:prstGeom prst="rect">
            <a:avLst/>
          </a:prstGeom>
          <a:solidFill>
            <a:srgbClr val="553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570901" y="12538119"/>
            <a:ext cx="4685687" cy="276999"/>
          </a:xfrm>
          <a:prstGeom prst="rect">
            <a:avLst/>
          </a:prstGeom>
          <a:noFill/>
        </p:spPr>
        <p:txBody>
          <a:bodyPr wrap="square" rtlCol="0">
            <a:spAutoFit/>
          </a:bodyPr>
          <a:lstStyle/>
          <a:p>
            <a:pPr algn="ctr"/>
            <a:r>
              <a:rPr kumimoji="1" lang="en-US" altLang="ja-JP" sz="1200" spc="300" dirty="0" smtClean="0">
                <a:latin typeface="小塚ゴシック Pro B" pitchFamily="34" charset="-128"/>
                <a:ea typeface="小塚ゴシック Pro B" pitchFamily="34" charset="-128"/>
              </a:rPr>
              <a:t>【</a:t>
            </a:r>
            <a:r>
              <a:rPr kumimoji="1" lang="ja-JP" altLang="en-US" sz="1200" spc="300" dirty="0" smtClean="0">
                <a:latin typeface="小塚ゴシック Pro B" pitchFamily="34" charset="-128"/>
                <a:ea typeface="小塚ゴシック Pro B" pitchFamily="34" charset="-128"/>
              </a:rPr>
              <a:t>次のページに続きます</a:t>
            </a:r>
            <a:r>
              <a:rPr kumimoji="1" lang="en-US" altLang="ja-JP" sz="1200" spc="300" dirty="0" smtClean="0">
                <a:latin typeface="小塚ゴシック Pro B" pitchFamily="34" charset="-128"/>
                <a:ea typeface="小塚ゴシック Pro B" pitchFamily="34" charset="-128"/>
              </a:rPr>
              <a:t>】</a:t>
            </a:r>
            <a:endParaRPr kumimoji="1" lang="ja-JP" altLang="en-US" sz="1200" spc="300" dirty="0">
              <a:latin typeface="小塚ゴシック Pro B" pitchFamily="34" charset="-128"/>
              <a:ea typeface="小塚ゴシック Pro B" pitchFamily="34" charset="-128"/>
            </a:endParaRPr>
          </a:p>
        </p:txBody>
      </p:sp>
      <p:sp>
        <p:nvSpPr>
          <p:cNvPr id="2" name="正方形/長方形 1"/>
          <p:cNvSpPr/>
          <p:nvPr/>
        </p:nvSpPr>
        <p:spPr>
          <a:xfrm>
            <a:off x="9875055" y="2173184"/>
            <a:ext cx="2448340" cy="16862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t>フォルダ：院内</a:t>
            </a:r>
            <a:r>
              <a:rPr lang="ja-JP" altLang="en-US" sz="1400" dirty="0"/>
              <a:t>の</a:t>
            </a:r>
            <a:r>
              <a:rPr lang="ja-JP" altLang="en-US" sz="1400" dirty="0" smtClean="0"/>
              <a:t>様子参照</a:t>
            </a:r>
            <a:endParaRPr lang="en-US" altLang="ja-JP" sz="1400" dirty="0" smtClean="0"/>
          </a:p>
          <a:p>
            <a:pPr algn="ctr"/>
            <a:endParaRPr kumimoji="1" lang="en-US" altLang="ja-JP" sz="1400" dirty="0" smtClean="0"/>
          </a:p>
          <a:p>
            <a:pPr algn="ctr"/>
            <a:r>
              <a:rPr kumimoji="1" lang="ja-JP" altLang="en-US" sz="1400" dirty="0" smtClean="0"/>
              <a:t>クリックで拡大。</a:t>
            </a:r>
            <a:endParaRPr kumimoji="1" lang="en-US" altLang="ja-JP" sz="1400" dirty="0" smtClean="0"/>
          </a:p>
          <a:p>
            <a:pPr algn="ctr"/>
            <a:r>
              <a:rPr lang="ja-JP" altLang="en-US" sz="1400" dirty="0"/>
              <a:t>モーダルウィンドウ</a:t>
            </a:r>
            <a:endParaRPr kumimoji="1" lang="en-US" altLang="ja-JP" sz="1400" dirty="0" smtClean="0"/>
          </a:p>
        </p:txBody>
      </p:sp>
      <p:sp>
        <p:nvSpPr>
          <p:cNvPr id="3" name="右中かっこ 2"/>
          <p:cNvSpPr/>
          <p:nvPr/>
        </p:nvSpPr>
        <p:spPr>
          <a:xfrm>
            <a:off x="9601201" y="856031"/>
            <a:ext cx="291814" cy="41864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7" name="正方形/長方形 66"/>
          <p:cNvSpPr/>
          <p:nvPr/>
        </p:nvSpPr>
        <p:spPr>
          <a:xfrm>
            <a:off x="3579547" y="4088217"/>
            <a:ext cx="1437083" cy="9542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t>10</a:t>
            </a:r>
            <a:endParaRPr kumimoji="1" lang="ja-JP" altLang="en-US" sz="2000" dirty="0"/>
          </a:p>
        </p:txBody>
      </p:sp>
      <p:sp>
        <p:nvSpPr>
          <p:cNvPr id="79" name="正方形/長方形 78"/>
          <p:cNvSpPr/>
          <p:nvPr/>
        </p:nvSpPr>
        <p:spPr>
          <a:xfrm>
            <a:off x="5195202" y="4088217"/>
            <a:ext cx="1437083" cy="9542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t>11</a:t>
            </a:r>
            <a:endParaRPr kumimoji="1" lang="ja-JP" altLang="en-US" sz="2000" dirty="0"/>
          </a:p>
        </p:txBody>
      </p:sp>
      <p:sp>
        <p:nvSpPr>
          <p:cNvPr id="80" name="正方形/長方形 79"/>
          <p:cNvSpPr/>
          <p:nvPr/>
        </p:nvSpPr>
        <p:spPr>
          <a:xfrm>
            <a:off x="6819505" y="4088217"/>
            <a:ext cx="1437083" cy="9542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t>12</a:t>
            </a:r>
            <a:endParaRPr kumimoji="1" lang="ja-JP" altLang="en-US" sz="2000" dirty="0"/>
          </a:p>
        </p:txBody>
      </p:sp>
    </p:spTree>
    <p:extLst>
      <p:ext uri="{BB962C8B-B14F-4D97-AF65-F5344CB8AC3E}">
        <p14:creationId xmlns:p14="http://schemas.microsoft.com/office/powerpoint/2010/main" val="1903485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正方形/長方形 71"/>
          <p:cNvSpPr/>
          <p:nvPr/>
        </p:nvSpPr>
        <p:spPr>
          <a:xfrm>
            <a:off x="9913310" y="3838861"/>
            <a:ext cx="936130" cy="406523"/>
          </a:xfrm>
          <a:prstGeom prst="rect">
            <a:avLst/>
          </a:prstGeom>
          <a:solidFill>
            <a:srgbClr val="90B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9913310" y="4469298"/>
            <a:ext cx="936130" cy="406523"/>
          </a:xfrm>
          <a:prstGeom prst="rect">
            <a:avLst/>
          </a:prstGeom>
          <a:solidFill>
            <a:srgbClr val="00A6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9913310" y="5225999"/>
            <a:ext cx="936130" cy="406523"/>
          </a:xfrm>
          <a:prstGeom prst="rect">
            <a:avLst/>
          </a:prstGeom>
          <a:solidFill>
            <a:srgbClr val="F66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913310" y="6634986"/>
            <a:ext cx="936130" cy="406523"/>
          </a:xfrm>
          <a:prstGeom prst="rect">
            <a:avLst/>
          </a:prstGeom>
          <a:solidFill>
            <a:srgbClr val="E4E6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9913310" y="5923124"/>
            <a:ext cx="936130" cy="406523"/>
          </a:xfrm>
          <a:prstGeom prst="rect">
            <a:avLst/>
          </a:prstGeom>
          <a:solidFill>
            <a:srgbClr val="553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42" name="Picture 2" descr="C:\Users\哲司\Google ドライブ\案件管理\140530_ストレッチ鍼灸イトー整骨院\str-ito-chiryoin.com.jpg"/>
          <p:cNvPicPr>
            <a:picLocks noChangeAspect="1" noChangeArrowheads="1"/>
          </p:cNvPicPr>
          <p:nvPr/>
        </p:nvPicPr>
        <p:blipFill rotWithShape="1">
          <a:blip r:embed="rId2">
            <a:extLst>
              <a:ext uri="{28A0092B-C50C-407E-A947-70E740481C1C}">
                <a14:useLocalDpi xmlns:a14="http://schemas.microsoft.com/office/drawing/2010/main" val="0"/>
              </a:ext>
            </a:extLst>
          </a:blip>
          <a:srcRect l="9959" t="81100" r="9986"/>
          <a:stretch/>
        </p:blipFill>
        <p:spPr bwMode="auto">
          <a:xfrm>
            <a:off x="-3240" y="3238513"/>
            <a:ext cx="9604442" cy="3535746"/>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3629644" y="315713"/>
            <a:ext cx="4626946" cy="346249"/>
          </a:xfrm>
          <a:prstGeom prst="rect">
            <a:avLst/>
          </a:prstGeom>
          <a:noFill/>
        </p:spPr>
        <p:txBody>
          <a:bodyPr wrap="square" lIns="0" rtlCol="0">
            <a:spAutoFit/>
          </a:bodyPr>
          <a:lstStyle/>
          <a:p>
            <a:pPr>
              <a:lnSpc>
                <a:spcPct val="150000"/>
              </a:lnSpc>
            </a:pPr>
            <a:r>
              <a:rPr lang="ja-JP" altLang="en-US" sz="1200" b="1" dirty="0" smtClean="0">
                <a:solidFill>
                  <a:srgbClr val="553E2D"/>
                </a:solidFill>
                <a:latin typeface="メイリオ" panose="020B0604030504040204" pitchFamily="50" charset="-128"/>
                <a:ea typeface="メイリオ" panose="020B0604030504040204" pitchFamily="50" charset="-128"/>
              </a:rPr>
              <a:t>各種保険取扱い</a:t>
            </a:r>
            <a:endParaRPr lang="ja-JP" altLang="en-US" sz="1200" b="1" dirty="0">
              <a:solidFill>
                <a:srgbClr val="553E2D"/>
              </a:solidFill>
              <a:latin typeface="メイリオ" panose="020B0604030504040204" pitchFamily="50" charset="-128"/>
              <a:ea typeface="メイリオ" panose="020B0604030504040204" pitchFamily="50" charset="-128"/>
            </a:endParaRPr>
          </a:p>
        </p:txBody>
      </p:sp>
      <p:cxnSp>
        <p:nvCxnSpPr>
          <p:cNvPr id="9" name="直線コネクタ 8"/>
          <p:cNvCxnSpPr/>
          <p:nvPr/>
        </p:nvCxnSpPr>
        <p:spPr>
          <a:xfrm>
            <a:off x="3570901" y="419439"/>
            <a:ext cx="0" cy="168627"/>
          </a:xfrm>
          <a:prstGeom prst="line">
            <a:avLst/>
          </a:prstGeom>
          <a:ln w="28575">
            <a:solidFill>
              <a:srgbClr val="553E2D"/>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3570769" y="1137213"/>
            <a:ext cx="2877041" cy="338554"/>
          </a:xfrm>
          <a:prstGeom prst="rect">
            <a:avLst/>
          </a:prstGeom>
          <a:noFill/>
        </p:spPr>
        <p:txBody>
          <a:bodyPr wrap="square" rtlCol="0">
            <a:spAutoFit/>
          </a:bodyPr>
          <a:lstStyle/>
          <a:p>
            <a:pPr marL="171450" indent="-171450">
              <a:buFont typeface="Arial" panose="020B0604020202020204" pitchFamily="34" charset="0"/>
              <a:buChar char="•"/>
            </a:pPr>
            <a:r>
              <a:rPr kumimoji="1" lang="ja-JP" altLang="en-US" sz="800" dirty="0" smtClean="0">
                <a:latin typeface="メイリオ" panose="020B0604030504040204" pitchFamily="50" charset="-128"/>
                <a:ea typeface="メイリオ" panose="020B0604030504040204" pitchFamily="50" charset="-128"/>
              </a:rPr>
              <a:t>交通事故の後遺症の治療</a:t>
            </a:r>
            <a:endParaRPr kumimoji="1" lang="en-US" altLang="ja-JP" sz="800" dirty="0" smtClean="0">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800" dirty="0">
                <a:latin typeface="メイリオ" panose="020B0604030504040204" pitchFamily="50" charset="-128"/>
                <a:ea typeface="メイリオ" panose="020B0604030504040204" pitchFamily="50" charset="-128"/>
              </a:rPr>
              <a:t>交通事故専門誌</a:t>
            </a:r>
            <a:r>
              <a:rPr lang="ja-JP" altLang="en-US" sz="800" dirty="0" smtClean="0">
                <a:latin typeface="メイリオ" panose="020B0604030504040204" pitchFamily="50" charset="-128"/>
                <a:ea typeface="メイリオ" panose="020B0604030504040204" pitchFamily="50" charset="-128"/>
              </a:rPr>
              <a:t>に</a:t>
            </a:r>
            <a:r>
              <a:rPr lang="ja-JP" altLang="en-US" sz="800" dirty="0">
                <a:latin typeface="メイリオ" panose="020B0604030504040204" pitchFamily="50" charset="-128"/>
                <a:ea typeface="メイリオ" panose="020B0604030504040204" pitchFamily="50" charset="-128"/>
              </a:rPr>
              <a:t>よる</a:t>
            </a:r>
            <a:r>
              <a:rPr lang="ja-JP" altLang="en-US" sz="800" dirty="0" smtClean="0">
                <a:latin typeface="メイリオ" panose="020B0604030504040204" pitchFamily="50" charset="-128"/>
                <a:ea typeface="メイリオ" panose="020B0604030504040204" pitchFamily="50" charset="-128"/>
              </a:rPr>
              <a:t>無料相談</a:t>
            </a:r>
            <a:endParaRPr lang="en-US" altLang="ja-JP" sz="800" dirty="0" smtClean="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3579548" y="784020"/>
            <a:ext cx="4677041" cy="303929"/>
          </a:xfrm>
          <a:prstGeom prst="rect">
            <a:avLst/>
          </a:prstGeom>
          <a:noFill/>
        </p:spPr>
        <p:txBody>
          <a:bodyPr wrap="square" lIns="0" rtlCol="0">
            <a:spAutoFit/>
          </a:bodyPr>
          <a:lstStyle/>
          <a:p>
            <a:pPr>
              <a:lnSpc>
                <a:spcPct val="150000"/>
              </a:lnSpc>
            </a:pPr>
            <a:r>
              <a:rPr kumimoji="1" lang="ja-JP" altLang="en-US" sz="1000" b="1" dirty="0" smtClean="0">
                <a:solidFill>
                  <a:srgbClr val="553E2D"/>
                </a:solidFill>
                <a:latin typeface="メイリオ" panose="020B0604030504040204" pitchFamily="50" charset="-128"/>
                <a:ea typeface="メイリオ" panose="020B0604030504040204" pitchFamily="50" charset="-128"/>
              </a:rPr>
              <a:t>自賠責保険</a:t>
            </a:r>
            <a:endParaRPr kumimoji="1" lang="ja-JP" altLang="en-US" sz="1000" b="1" dirty="0">
              <a:solidFill>
                <a:srgbClr val="553E2D"/>
              </a:solidFill>
              <a:latin typeface="メイリオ" panose="020B0604030504040204" pitchFamily="50" charset="-128"/>
              <a:ea typeface="メイリオ" panose="020B0604030504040204" pitchFamily="50" charset="-128"/>
            </a:endParaRPr>
          </a:p>
        </p:txBody>
      </p:sp>
      <p:cxnSp>
        <p:nvCxnSpPr>
          <p:cNvPr id="12" name="直線コネクタ 11"/>
          <p:cNvCxnSpPr/>
          <p:nvPr/>
        </p:nvCxnSpPr>
        <p:spPr>
          <a:xfrm>
            <a:off x="3576638" y="1087949"/>
            <a:ext cx="4679950" cy="0"/>
          </a:xfrm>
          <a:prstGeom prst="line">
            <a:avLst/>
          </a:prstGeom>
          <a:ln>
            <a:solidFill>
              <a:srgbClr val="90BD16"/>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3570901" y="1087949"/>
            <a:ext cx="1109707" cy="0"/>
          </a:xfrm>
          <a:prstGeom prst="line">
            <a:avLst/>
          </a:prstGeom>
          <a:ln>
            <a:solidFill>
              <a:srgbClr val="00A61C"/>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3570769" y="1882900"/>
            <a:ext cx="4685819" cy="215444"/>
          </a:xfrm>
          <a:prstGeom prst="rect">
            <a:avLst/>
          </a:prstGeom>
          <a:noFill/>
        </p:spPr>
        <p:txBody>
          <a:bodyPr wrap="square" rtlCol="0">
            <a:spAutoFit/>
          </a:bodyPr>
          <a:lstStyle/>
          <a:p>
            <a:pPr marL="171450" indent="-171450">
              <a:buFont typeface="Arial" panose="020B0604020202020204" pitchFamily="34" charset="0"/>
              <a:buChar char="•"/>
            </a:pPr>
            <a:r>
              <a:rPr lang="ja-JP" altLang="en-US" sz="800" dirty="0" smtClean="0">
                <a:latin typeface="メイリオ" panose="020B0604030504040204" pitchFamily="50" charset="-128"/>
                <a:ea typeface="メイリオ" panose="020B0604030504040204" pitchFamily="50" charset="-128"/>
              </a:rPr>
              <a:t>骨折、脱臼、捻挫、打撲、筋挫傷、スポーツ外傷など</a:t>
            </a:r>
            <a:endParaRPr lang="en-US" altLang="ja-JP" sz="800" dirty="0" smtClean="0">
              <a:latin typeface="メイリオ" panose="020B0604030504040204" pitchFamily="50" charset="-128"/>
              <a:ea typeface="メイリオ" panose="020B0604030504040204" pitchFamily="50" charset="-128"/>
            </a:endParaRPr>
          </a:p>
        </p:txBody>
      </p:sp>
      <p:sp>
        <p:nvSpPr>
          <p:cNvPr id="15" name="テキスト ボックス 14"/>
          <p:cNvSpPr txBox="1"/>
          <p:nvPr/>
        </p:nvSpPr>
        <p:spPr>
          <a:xfrm>
            <a:off x="3579548" y="1526350"/>
            <a:ext cx="4677041" cy="303929"/>
          </a:xfrm>
          <a:prstGeom prst="rect">
            <a:avLst/>
          </a:prstGeom>
          <a:noFill/>
        </p:spPr>
        <p:txBody>
          <a:bodyPr wrap="square" lIns="0" rtlCol="0">
            <a:spAutoFit/>
          </a:bodyPr>
          <a:lstStyle/>
          <a:p>
            <a:pPr>
              <a:lnSpc>
                <a:spcPct val="150000"/>
              </a:lnSpc>
            </a:pPr>
            <a:r>
              <a:rPr kumimoji="1" lang="ja-JP" altLang="en-US" sz="1000" b="1" dirty="0" smtClean="0">
                <a:solidFill>
                  <a:srgbClr val="553E2D"/>
                </a:solidFill>
                <a:latin typeface="メイリオ" panose="020B0604030504040204" pitchFamily="50" charset="-128"/>
                <a:ea typeface="メイリオ" panose="020B0604030504040204" pitchFamily="50" charset="-128"/>
              </a:rPr>
              <a:t>健康保険</a:t>
            </a:r>
            <a:endParaRPr kumimoji="1" lang="ja-JP" altLang="en-US" sz="1000" b="1" dirty="0">
              <a:solidFill>
                <a:srgbClr val="553E2D"/>
              </a:solidFill>
              <a:latin typeface="メイリオ" panose="020B0604030504040204" pitchFamily="50" charset="-128"/>
              <a:ea typeface="メイリオ" panose="020B0604030504040204" pitchFamily="50" charset="-128"/>
            </a:endParaRPr>
          </a:p>
        </p:txBody>
      </p:sp>
      <p:cxnSp>
        <p:nvCxnSpPr>
          <p:cNvPr id="16" name="直線コネクタ 15"/>
          <p:cNvCxnSpPr/>
          <p:nvPr/>
        </p:nvCxnSpPr>
        <p:spPr>
          <a:xfrm>
            <a:off x="3576638" y="1830279"/>
            <a:ext cx="4679950" cy="0"/>
          </a:xfrm>
          <a:prstGeom prst="line">
            <a:avLst/>
          </a:prstGeom>
          <a:ln>
            <a:solidFill>
              <a:srgbClr val="90BD16"/>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570901" y="1830279"/>
            <a:ext cx="1109707" cy="0"/>
          </a:xfrm>
          <a:prstGeom prst="line">
            <a:avLst/>
          </a:prstGeom>
          <a:ln>
            <a:solidFill>
              <a:srgbClr val="00A61C"/>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570769" y="2596143"/>
            <a:ext cx="4685819" cy="215444"/>
          </a:xfrm>
          <a:prstGeom prst="rect">
            <a:avLst/>
          </a:prstGeom>
          <a:noFill/>
        </p:spPr>
        <p:txBody>
          <a:bodyPr wrap="square" rtlCol="0">
            <a:spAutoFit/>
          </a:bodyPr>
          <a:lstStyle/>
          <a:p>
            <a:pPr marL="171450" indent="-171450">
              <a:buFont typeface="Arial" panose="020B0604020202020204" pitchFamily="34" charset="0"/>
              <a:buChar char="•"/>
            </a:pPr>
            <a:r>
              <a:rPr lang="ja-JP" altLang="en-US" sz="800" dirty="0" smtClean="0">
                <a:latin typeface="メイリオ" panose="020B0604030504040204" pitchFamily="50" charset="-128"/>
                <a:ea typeface="メイリオ" panose="020B0604030504040204" pitchFamily="50" charset="-128"/>
              </a:rPr>
              <a:t>通勤途中や就業中に業務が原因で発生したケガ、病気などを治療。</a:t>
            </a:r>
            <a:endParaRPr lang="en-US" altLang="ja-JP" sz="800" dirty="0" smtClean="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3579548" y="2242950"/>
            <a:ext cx="4677041" cy="303929"/>
          </a:xfrm>
          <a:prstGeom prst="rect">
            <a:avLst/>
          </a:prstGeom>
          <a:noFill/>
        </p:spPr>
        <p:txBody>
          <a:bodyPr wrap="square" lIns="0" rtlCol="0">
            <a:spAutoFit/>
          </a:bodyPr>
          <a:lstStyle/>
          <a:p>
            <a:pPr>
              <a:lnSpc>
                <a:spcPct val="150000"/>
              </a:lnSpc>
            </a:pPr>
            <a:r>
              <a:rPr kumimoji="1" lang="ja-JP" altLang="en-US" sz="1000" b="1" dirty="0" smtClean="0">
                <a:solidFill>
                  <a:srgbClr val="553E2D"/>
                </a:solidFill>
                <a:latin typeface="メイリオ" panose="020B0604030504040204" pitchFamily="50" charset="-128"/>
                <a:ea typeface="メイリオ" panose="020B0604030504040204" pitchFamily="50" charset="-128"/>
              </a:rPr>
              <a:t>労災保険</a:t>
            </a:r>
            <a:endParaRPr kumimoji="1" lang="ja-JP" altLang="en-US" sz="1000" b="1" dirty="0">
              <a:solidFill>
                <a:srgbClr val="553E2D"/>
              </a:solidFill>
              <a:latin typeface="メイリオ" panose="020B0604030504040204" pitchFamily="50" charset="-128"/>
              <a:ea typeface="メイリオ" panose="020B0604030504040204" pitchFamily="50" charset="-128"/>
            </a:endParaRPr>
          </a:p>
        </p:txBody>
      </p:sp>
      <p:cxnSp>
        <p:nvCxnSpPr>
          <p:cNvPr id="20" name="直線コネクタ 19"/>
          <p:cNvCxnSpPr/>
          <p:nvPr/>
        </p:nvCxnSpPr>
        <p:spPr>
          <a:xfrm>
            <a:off x="3576638" y="2546879"/>
            <a:ext cx="4679950" cy="0"/>
          </a:xfrm>
          <a:prstGeom prst="line">
            <a:avLst/>
          </a:prstGeom>
          <a:ln>
            <a:solidFill>
              <a:srgbClr val="90BD16"/>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3570901" y="2546879"/>
            <a:ext cx="1109707" cy="0"/>
          </a:xfrm>
          <a:prstGeom prst="line">
            <a:avLst/>
          </a:prstGeom>
          <a:ln>
            <a:solidFill>
              <a:srgbClr val="00A61C"/>
            </a:solidFill>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9601201" y="327208"/>
            <a:ext cx="816179" cy="35308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H3</a:t>
            </a:r>
            <a:endParaRPr kumimoji="1" lang="ja-JP" altLang="en-US" dirty="0"/>
          </a:p>
        </p:txBody>
      </p:sp>
      <p:sp>
        <p:nvSpPr>
          <p:cNvPr id="23" name="正方形/長方形 22"/>
          <p:cNvSpPr/>
          <p:nvPr/>
        </p:nvSpPr>
        <p:spPr>
          <a:xfrm>
            <a:off x="9601201" y="759440"/>
            <a:ext cx="816179" cy="3530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H4</a:t>
            </a:r>
            <a:endParaRPr kumimoji="1" lang="ja-JP" altLang="en-US" dirty="0"/>
          </a:p>
        </p:txBody>
      </p:sp>
      <p:sp>
        <p:nvSpPr>
          <p:cNvPr id="24" name="正方形/長方形 23"/>
          <p:cNvSpPr/>
          <p:nvPr/>
        </p:nvSpPr>
        <p:spPr>
          <a:xfrm>
            <a:off x="10417380" y="476533"/>
            <a:ext cx="3240450" cy="56581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次のページから色ついてませんがこのスライドの色味に合わせてください</a:t>
            </a:r>
            <a:endParaRPr kumimoji="1" lang="ja-JP" altLang="en-US" sz="1400" dirty="0"/>
          </a:p>
        </p:txBody>
      </p:sp>
    </p:spTree>
    <p:extLst>
      <p:ext uri="{BB962C8B-B14F-4D97-AF65-F5344CB8AC3E}">
        <p14:creationId xmlns:p14="http://schemas.microsoft.com/office/powerpoint/2010/main" val="3901275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Users\哲司\Pictures\ストレッチ鍼灸イトー整骨院\ito\ito\08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1" t="14359" r="16252" b="33050"/>
          <a:stretch/>
        </p:blipFill>
        <p:spPr bwMode="auto">
          <a:xfrm>
            <a:off x="3570901" y="5389061"/>
            <a:ext cx="4683830" cy="1953335"/>
          </a:xfrm>
          <a:prstGeom prst="rect">
            <a:avLst/>
          </a:prstGeom>
          <a:noFill/>
          <a:extLst>
            <a:ext uri="{909E8E84-426E-40DD-AFC4-6F175D3DCCD1}">
              <a14:hiddenFill xmlns:a14="http://schemas.microsoft.com/office/drawing/2010/main">
                <a:solidFill>
                  <a:srgbClr val="FFFFFF"/>
                </a:solidFill>
              </a14:hiddenFill>
            </a:ext>
          </a:extLst>
        </p:spPr>
      </p:pic>
      <p:sp>
        <p:nvSpPr>
          <p:cNvPr id="78" name="正方形/長方形 77"/>
          <p:cNvSpPr/>
          <p:nvPr/>
        </p:nvSpPr>
        <p:spPr>
          <a:xfrm>
            <a:off x="1328518" y="1044623"/>
            <a:ext cx="6928072" cy="117869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26" name="Picture 2" descr="C:\Users\哲司\Pictures\ストレッチ鍼灸イトー整骨院\ito\ito\23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382" t="16588" r="18576" b="-16588"/>
          <a:stretch/>
        </p:blipFill>
        <p:spPr bwMode="auto">
          <a:xfrm>
            <a:off x="4263967" y="642242"/>
            <a:ext cx="4229722" cy="4206324"/>
          </a:xfrm>
          <a:prstGeom prst="ellipse">
            <a:avLst/>
          </a:prstGeom>
          <a:ln w="57150">
            <a:solidFill>
              <a:srgbClr val="B8957A"/>
            </a:solidFill>
          </a:ln>
          <a:effectLst/>
          <a:extLst>
            <a:ext uri="{909E8E84-426E-40DD-AFC4-6F175D3DCCD1}">
              <a14:hiddenFill xmlns:a14="http://schemas.microsoft.com/office/drawing/2010/main">
                <a:solidFill>
                  <a:srgbClr val="FFFFFF"/>
                </a:solidFill>
              </a14:hiddenFill>
            </a:ext>
          </a:extLst>
        </p:spPr>
      </p:pic>
      <p:sp>
        <p:nvSpPr>
          <p:cNvPr id="83" name="正方形/長方形 82"/>
          <p:cNvSpPr/>
          <p:nvPr/>
        </p:nvSpPr>
        <p:spPr>
          <a:xfrm>
            <a:off x="3994550" y="507706"/>
            <a:ext cx="4327106" cy="536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p:cNvSpPr txBox="1"/>
          <p:nvPr/>
        </p:nvSpPr>
        <p:spPr>
          <a:xfrm>
            <a:off x="1688962" y="1493350"/>
            <a:ext cx="1569660" cy="369332"/>
          </a:xfrm>
          <a:prstGeom prst="rect">
            <a:avLst/>
          </a:prstGeom>
          <a:noFill/>
        </p:spPr>
        <p:txBody>
          <a:bodyPr wrap="none" rtlCol="0">
            <a:spAutoFit/>
          </a:bodyPr>
          <a:lstStyle/>
          <a:p>
            <a:r>
              <a:rPr kumimoji="1" lang="ja-JP" altLang="en-US" sz="1800" dirty="0" smtClean="0">
                <a:solidFill>
                  <a:schemeClr val="bg1"/>
                </a:solidFill>
                <a:latin typeface="小塚ゴシック Pro B" pitchFamily="34" charset="-128"/>
                <a:ea typeface="小塚ゴシック Pro B" pitchFamily="34" charset="-128"/>
              </a:rPr>
              <a:t>スタッフ紹介</a:t>
            </a:r>
            <a:endParaRPr kumimoji="1" lang="ja-JP" altLang="en-US" sz="1800" dirty="0">
              <a:solidFill>
                <a:schemeClr val="bg1"/>
              </a:solidFill>
              <a:latin typeface="小塚ゴシック Pro B" pitchFamily="34" charset="-128"/>
              <a:ea typeface="小塚ゴシック Pro B" pitchFamily="34" charset="-128"/>
            </a:endParaRPr>
          </a:p>
        </p:txBody>
      </p:sp>
      <p:sp>
        <p:nvSpPr>
          <p:cNvPr id="12" name="正方形/長方形 11"/>
          <p:cNvSpPr/>
          <p:nvPr/>
        </p:nvSpPr>
        <p:spPr>
          <a:xfrm>
            <a:off x="4018129" y="2223318"/>
            <a:ext cx="4327106" cy="2989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8256589" y="1055736"/>
            <a:ext cx="1344612" cy="2935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p:cNvCxnSpPr/>
          <p:nvPr/>
        </p:nvCxnSpPr>
        <p:spPr>
          <a:xfrm>
            <a:off x="3576638" y="4833956"/>
            <a:ext cx="467995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3576638" y="5272811"/>
            <a:ext cx="4679950"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3579548" y="4848566"/>
            <a:ext cx="4677041" cy="388568"/>
          </a:xfrm>
          <a:prstGeom prst="rect">
            <a:avLst/>
          </a:prstGeom>
          <a:noFill/>
        </p:spPr>
        <p:txBody>
          <a:bodyPr wrap="square" lIns="0" rtlCol="0">
            <a:spAutoFit/>
          </a:bodyPr>
          <a:lstStyle/>
          <a:p>
            <a:pPr>
              <a:lnSpc>
                <a:spcPct val="150000"/>
              </a:lnSpc>
            </a:pPr>
            <a:r>
              <a:rPr kumimoji="1" lang="ja-JP" altLang="en-US" sz="1400" b="1" dirty="0" smtClean="0">
                <a:latin typeface="メイリオ" panose="020B0604030504040204" pitchFamily="50" charset="-128"/>
                <a:ea typeface="メイリオ" panose="020B0604030504040204" pitchFamily="50" charset="-128"/>
              </a:rPr>
              <a:t>院長紹介</a:t>
            </a:r>
            <a:endParaRPr kumimoji="1" lang="ja-JP" altLang="en-US" sz="1400" b="1" dirty="0">
              <a:latin typeface="メイリオ" panose="020B0604030504040204" pitchFamily="50" charset="-128"/>
              <a:ea typeface="メイリオ" panose="020B0604030504040204" pitchFamily="50" charset="-128"/>
            </a:endParaRPr>
          </a:p>
        </p:txBody>
      </p:sp>
      <p:sp>
        <p:nvSpPr>
          <p:cNvPr id="96" name="テキスト ボックス 95"/>
          <p:cNvSpPr txBox="1"/>
          <p:nvPr/>
        </p:nvSpPr>
        <p:spPr>
          <a:xfrm>
            <a:off x="5461958" y="10743601"/>
            <a:ext cx="2792774" cy="323165"/>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資格</a:t>
            </a:r>
            <a:endParaRPr kumimoji="1" lang="ja-JP" altLang="en-US" sz="1000" b="1" dirty="0">
              <a:latin typeface="メイリオ" panose="020B0604030504040204" pitchFamily="50" charset="-128"/>
              <a:ea typeface="メイリオ" panose="020B0604030504040204" pitchFamily="50" charset="-128"/>
            </a:endParaRPr>
          </a:p>
        </p:txBody>
      </p:sp>
      <p:cxnSp>
        <p:nvCxnSpPr>
          <p:cNvPr id="24" name="直線コネクタ 23"/>
          <p:cNvCxnSpPr/>
          <p:nvPr/>
        </p:nvCxnSpPr>
        <p:spPr>
          <a:xfrm>
            <a:off x="5459047" y="11047530"/>
            <a:ext cx="27956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a:off x="5453310" y="11047530"/>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3" name="テキスト ボックス 102"/>
          <p:cNvSpPr txBox="1"/>
          <p:nvPr/>
        </p:nvSpPr>
        <p:spPr>
          <a:xfrm>
            <a:off x="3570901" y="12524601"/>
            <a:ext cx="4685687" cy="276999"/>
          </a:xfrm>
          <a:prstGeom prst="rect">
            <a:avLst/>
          </a:prstGeom>
          <a:noFill/>
        </p:spPr>
        <p:txBody>
          <a:bodyPr wrap="square" rtlCol="0">
            <a:spAutoFit/>
          </a:bodyPr>
          <a:lstStyle/>
          <a:p>
            <a:pPr algn="ctr"/>
            <a:r>
              <a:rPr kumimoji="1" lang="en-US" altLang="ja-JP" sz="1200" spc="300" dirty="0" smtClean="0">
                <a:latin typeface="小塚ゴシック Pro B" pitchFamily="34" charset="-128"/>
                <a:ea typeface="小塚ゴシック Pro B" pitchFamily="34" charset="-128"/>
              </a:rPr>
              <a:t>【</a:t>
            </a:r>
            <a:r>
              <a:rPr kumimoji="1" lang="ja-JP" altLang="en-US" sz="1200" spc="300" dirty="0" smtClean="0">
                <a:latin typeface="小塚ゴシック Pro B" pitchFamily="34" charset="-128"/>
                <a:ea typeface="小塚ゴシック Pro B" pitchFamily="34" charset="-128"/>
              </a:rPr>
              <a:t>次のページに続きます</a:t>
            </a:r>
            <a:r>
              <a:rPr kumimoji="1" lang="en-US" altLang="ja-JP" sz="1200" spc="300" dirty="0" smtClean="0">
                <a:latin typeface="小塚ゴシック Pro B" pitchFamily="34" charset="-128"/>
                <a:ea typeface="小塚ゴシック Pro B" pitchFamily="34" charset="-128"/>
              </a:rPr>
              <a:t>】</a:t>
            </a:r>
            <a:endParaRPr kumimoji="1" lang="ja-JP" altLang="en-US" sz="1200" spc="300" dirty="0">
              <a:latin typeface="小塚ゴシック Pro B" pitchFamily="34" charset="-128"/>
              <a:ea typeface="小塚ゴシック Pro B" pitchFamily="34" charset="-128"/>
            </a:endParaRPr>
          </a:p>
        </p:txBody>
      </p:sp>
      <p:sp>
        <p:nvSpPr>
          <p:cNvPr id="4" name="正方形/長方形 3"/>
          <p:cNvSpPr/>
          <p:nvPr/>
        </p:nvSpPr>
        <p:spPr>
          <a:xfrm>
            <a:off x="-1714" y="-20313"/>
            <a:ext cx="9602915" cy="9326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ヘッダー</a:t>
            </a:r>
            <a:endParaRPr kumimoji="1" lang="ja-JP" altLang="en-US" dirty="0"/>
          </a:p>
        </p:txBody>
      </p:sp>
      <p:sp>
        <p:nvSpPr>
          <p:cNvPr id="80" name="正方形/長方形 79"/>
          <p:cNvSpPr/>
          <p:nvPr/>
        </p:nvSpPr>
        <p:spPr>
          <a:xfrm>
            <a:off x="1328519" y="2433410"/>
            <a:ext cx="1936870" cy="52213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サイドナビ</a:t>
            </a:r>
            <a:endParaRPr kumimoji="1" lang="ja-JP" altLang="en-US" dirty="0"/>
          </a:p>
        </p:txBody>
      </p:sp>
      <p:sp>
        <p:nvSpPr>
          <p:cNvPr id="37" name="テキスト ボックス 36"/>
          <p:cNvSpPr txBox="1"/>
          <p:nvPr/>
        </p:nvSpPr>
        <p:spPr>
          <a:xfrm>
            <a:off x="5709582" y="7342396"/>
            <a:ext cx="2578554" cy="415498"/>
          </a:xfrm>
          <a:prstGeom prst="rect">
            <a:avLst/>
          </a:prstGeom>
          <a:noFill/>
        </p:spPr>
        <p:txBody>
          <a:bodyPr wrap="square" lIns="0" rtlCol="0" anchor="ctr">
            <a:spAutoFit/>
          </a:bodyPr>
          <a:lstStyle/>
          <a:p>
            <a:pPr algn="ctr">
              <a:lnSpc>
                <a:spcPct val="150000"/>
              </a:lnSpc>
            </a:pPr>
            <a:r>
              <a:rPr kumimoji="1" lang="ja-JP" altLang="en-US" sz="1100" b="1" dirty="0" smtClean="0">
                <a:latin typeface="メイリオ" panose="020B0604030504040204" pitchFamily="50" charset="-128"/>
                <a:ea typeface="メイリオ" panose="020B0604030504040204" pitchFamily="50" charset="-128"/>
              </a:rPr>
              <a:t>院長</a:t>
            </a:r>
            <a:r>
              <a:rPr kumimoji="1" lang="ja-JP" altLang="en-US" sz="1400" b="1" dirty="0" smtClean="0">
                <a:latin typeface="メイリオ" panose="020B0604030504040204" pitchFamily="50" charset="-128"/>
                <a:ea typeface="メイリオ" panose="020B0604030504040204" pitchFamily="50" charset="-128"/>
              </a:rPr>
              <a:t>　三上 </a:t>
            </a:r>
            <a:r>
              <a:rPr lang="ja-JP" altLang="en-US" sz="1400" b="1" dirty="0" smtClean="0">
                <a:latin typeface="メイリオ" panose="020B0604030504040204" pitchFamily="50" charset="-128"/>
                <a:ea typeface="メイリオ" panose="020B0604030504040204" pitchFamily="50" charset="-128"/>
              </a:rPr>
              <a:t>欣也</a:t>
            </a:r>
            <a:endParaRPr kumimoji="1" lang="ja-JP" altLang="en-US" sz="1400" b="1" dirty="0">
              <a:latin typeface="メイリオ" panose="020B0604030504040204" pitchFamily="50" charset="-128"/>
              <a:ea typeface="メイリオ" panose="020B0604030504040204" pitchFamily="50" charset="-128"/>
            </a:endParaRPr>
          </a:p>
        </p:txBody>
      </p:sp>
      <p:sp>
        <p:nvSpPr>
          <p:cNvPr id="38" name="テキスト ボックス 37"/>
          <p:cNvSpPr txBox="1"/>
          <p:nvPr/>
        </p:nvSpPr>
        <p:spPr>
          <a:xfrm>
            <a:off x="3579549" y="8189564"/>
            <a:ext cx="2333268" cy="261610"/>
          </a:xfrm>
          <a:prstGeom prst="rect">
            <a:avLst/>
          </a:prstGeom>
          <a:noFill/>
        </p:spPr>
        <p:txBody>
          <a:bodyPr wrap="square" rtlCol="0">
            <a:spAutoFit/>
          </a:bodyPr>
          <a:lstStyle/>
          <a:p>
            <a:pPr>
              <a:lnSpc>
                <a:spcPct val="150000"/>
              </a:lnSpc>
            </a:pPr>
            <a:r>
              <a:rPr lang="en-US" altLang="ja-JP" sz="800" dirty="0" smtClean="0">
                <a:latin typeface="メイリオ" panose="020B0604030504040204" pitchFamily="50" charset="-128"/>
                <a:ea typeface="メイリオ" panose="020B0604030504040204" pitchFamily="50" charset="-128"/>
              </a:rPr>
              <a:t>【</a:t>
            </a:r>
            <a:r>
              <a:rPr lang="ja-JP" altLang="en-US" sz="800" dirty="0" smtClean="0">
                <a:latin typeface="メイリオ" panose="020B0604030504040204" pitchFamily="50" charset="-128"/>
                <a:ea typeface="メイリオ" panose="020B0604030504040204" pitchFamily="50" charset="-128"/>
              </a:rPr>
              <a:t>資格</a:t>
            </a:r>
            <a:r>
              <a:rPr lang="en-US" altLang="ja-JP" sz="800" dirty="0" smtClean="0">
                <a:latin typeface="メイリオ" panose="020B0604030504040204" pitchFamily="50" charset="-128"/>
                <a:ea typeface="メイリオ" panose="020B0604030504040204" pitchFamily="50" charset="-128"/>
              </a:rPr>
              <a:t>】</a:t>
            </a:r>
          </a:p>
        </p:txBody>
      </p:sp>
      <p:sp>
        <p:nvSpPr>
          <p:cNvPr id="43" name="テキスト ボックス 42"/>
          <p:cNvSpPr txBox="1"/>
          <p:nvPr/>
        </p:nvSpPr>
        <p:spPr>
          <a:xfrm>
            <a:off x="5520700" y="10361350"/>
            <a:ext cx="2734031" cy="369332"/>
          </a:xfrm>
          <a:prstGeom prst="rect">
            <a:avLst/>
          </a:prstGeom>
          <a:noFill/>
        </p:spPr>
        <p:txBody>
          <a:bodyPr wrap="square" lIns="0" rtlCol="0">
            <a:spAutoFit/>
          </a:bodyPr>
          <a:lstStyle/>
          <a:p>
            <a:pPr>
              <a:lnSpc>
                <a:spcPct val="150000"/>
              </a:lnSpc>
            </a:pPr>
            <a:r>
              <a:rPr lang="ja-JP" altLang="en-US" sz="1200" b="1" dirty="0" smtClean="0">
                <a:latin typeface="メイリオ" panose="020B0604030504040204" pitchFamily="50" charset="-128"/>
                <a:ea typeface="メイリオ" panose="020B0604030504040204" pitchFamily="50" charset="-128"/>
              </a:rPr>
              <a:t>苗字　名前</a:t>
            </a:r>
            <a:endParaRPr kumimoji="1" lang="ja-JP" altLang="en-US" sz="1200" b="1" dirty="0">
              <a:latin typeface="メイリオ" panose="020B0604030504040204" pitchFamily="50" charset="-128"/>
              <a:ea typeface="メイリオ" panose="020B0604030504040204" pitchFamily="50" charset="-128"/>
            </a:endParaRPr>
          </a:p>
        </p:txBody>
      </p:sp>
      <p:cxnSp>
        <p:nvCxnSpPr>
          <p:cNvPr id="44" name="直線コネクタ 43"/>
          <p:cNvCxnSpPr/>
          <p:nvPr/>
        </p:nvCxnSpPr>
        <p:spPr>
          <a:xfrm>
            <a:off x="5461957" y="10465076"/>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正方形/長方形 40"/>
          <p:cNvSpPr/>
          <p:nvPr/>
        </p:nvSpPr>
        <p:spPr>
          <a:xfrm>
            <a:off x="3570901" y="2433410"/>
            <a:ext cx="4683832" cy="21248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集合写真</a:t>
            </a:r>
            <a:endParaRPr kumimoji="1" lang="ja-JP" altLang="en-US" dirty="0"/>
          </a:p>
        </p:txBody>
      </p:sp>
      <p:sp>
        <p:nvSpPr>
          <p:cNvPr id="45" name="テキスト ボックス 44"/>
          <p:cNvSpPr txBox="1"/>
          <p:nvPr/>
        </p:nvSpPr>
        <p:spPr>
          <a:xfrm>
            <a:off x="3629644" y="7781589"/>
            <a:ext cx="2283173" cy="346249"/>
          </a:xfrm>
          <a:prstGeom prst="rect">
            <a:avLst/>
          </a:prstGeom>
          <a:noFill/>
        </p:spPr>
        <p:txBody>
          <a:bodyPr wrap="square" lIns="0" rtlCol="0">
            <a:spAutoFit/>
          </a:bodyPr>
          <a:lstStyle/>
          <a:p>
            <a:pPr>
              <a:lnSpc>
                <a:spcPct val="150000"/>
              </a:lnSpc>
            </a:pPr>
            <a:r>
              <a:rPr kumimoji="1" lang="ja-JP" altLang="en-US" sz="1200" b="1" dirty="0" smtClean="0">
                <a:latin typeface="メイリオ" panose="020B0604030504040204" pitchFamily="50" charset="-128"/>
                <a:ea typeface="メイリオ" panose="020B0604030504040204" pitchFamily="50" charset="-128"/>
              </a:rPr>
              <a:t>資格・経歴</a:t>
            </a:r>
            <a:endParaRPr kumimoji="1" lang="ja-JP" altLang="en-US" sz="1200" b="1" dirty="0">
              <a:latin typeface="メイリオ" panose="020B0604030504040204" pitchFamily="50" charset="-128"/>
              <a:ea typeface="メイリオ" panose="020B0604030504040204" pitchFamily="50" charset="-128"/>
            </a:endParaRPr>
          </a:p>
        </p:txBody>
      </p:sp>
      <p:cxnSp>
        <p:nvCxnSpPr>
          <p:cNvPr id="47" name="直線コネクタ 46"/>
          <p:cNvCxnSpPr/>
          <p:nvPr/>
        </p:nvCxnSpPr>
        <p:spPr>
          <a:xfrm>
            <a:off x="3570901" y="7885315"/>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テキスト ボックス 47"/>
          <p:cNvSpPr txBox="1"/>
          <p:nvPr/>
        </p:nvSpPr>
        <p:spPr>
          <a:xfrm>
            <a:off x="3579548" y="8451174"/>
            <a:ext cx="2349157" cy="27699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ja-JP" altLang="en-US" sz="800" dirty="0">
                <a:latin typeface="メイリオ" panose="020B0604030504040204" pitchFamily="50" charset="-128"/>
                <a:ea typeface="メイリオ" panose="020B0604030504040204" pitchFamily="50" charset="-128"/>
              </a:rPr>
              <a:t>柔道整復師</a:t>
            </a:r>
          </a:p>
        </p:txBody>
      </p:sp>
      <p:sp>
        <p:nvSpPr>
          <p:cNvPr id="49" name="テキスト ボックス 48"/>
          <p:cNvSpPr txBox="1"/>
          <p:nvPr/>
        </p:nvSpPr>
        <p:spPr>
          <a:xfrm>
            <a:off x="3579549" y="8733929"/>
            <a:ext cx="2333268" cy="261610"/>
          </a:xfrm>
          <a:prstGeom prst="rect">
            <a:avLst/>
          </a:prstGeom>
          <a:noFill/>
        </p:spPr>
        <p:txBody>
          <a:bodyPr wrap="square" rtlCol="0">
            <a:spAutoFit/>
          </a:bodyPr>
          <a:lstStyle/>
          <a:p>
            <a:pPr>
              <a:lnSpc>
                <a:spcPct val="150000"/>
              </a:lnSpc>
            </a:pPr>
            <a:r>
              <a:rPr lang="en-US" altLang="ja-JP" sz="800" dirty="0" smtClean="0">
                <a:latin typeface="メイリオ" panose="020B0604030504040204" pitchFamily="50" charset="-128"/>
                <a:ea typeface="メイリオ" panose="020B0604030504040204" pitchFamily="50" charset="-128"/>
              </a:rPr>
              <a:t>【</a:t>
            </a:r>
            <a:r>
              <a:rPr lang="ja-JP" altLang="en-US" sz="800" dirty="0">
                <a:latin typeface="メイリオ" panose="020B0604030504040204" pitchFamily="50" charset="-128"/>
                <a:ea typeface="メイリオ" panose="020B0604030504040204" pitchFamily="50" charset="-128"/>
              </a:rPr>
              <a:t>経歴</a:t>
            </a:r>
            <a:r>
              <a:rPr lang="en-US" altLang="ja-JP" sz="800" dirty="0" smtClean="0">
                <a:latin typeface="メイリオ" panose="020B0604030504040204" pitchFamily="50" charset="-128"/>
                <a:ea typeface="メイリオ" panose="020B0604030504040204" pitchFamily="50" charset="-128"/>
              </a:rPr>
              <a:t>】</a:t>
            </a:r>
          </a:p>
        </p:txBody>
      </p:sp>
      <p:sp>
        <p:nvSpPr>
          <p:cNvPr id="51" name="テキスト ボックス 50"/>
          <p:cNvSpPr txBox="1"/>
          <p:nvPr/>
        </p:nvSpPr>
        <p:spPr>
          <a:xfrm>
            <a:off x="3579548" y="8995539"/>
            <a:ext cx="2333269" cy="461665"/>
          </a:xfrm>
          <a:prstGeom prst="rect">
            <a:avLst/>
          </a:prstGeom>
          <a:noFill/>
        </p:spPr>
        <p:txBody>
          <a:bodyPr wrap="square" rtlCol="0">
            <a:spAutoFit/>
          </a:bodyPr>
          <a:lstStyle/>
          <a:p>
            <a:pPr>
              <a:lnSpc>
                <a:spcPct val="150000"/>
              </a:lnSpc>
            </a:pPr>
            <a:r>
              <a:rPr lang="ja-JP" altLang="en-US" sz="800" dirty="0" smtClean="0">
                <a:latin typeface="メイリオ" panose="020B0604030504040204" pitchFamily="50" charset="-128"/>
                <a:ea typeface="メイリオ" panose="020B0604030504040204" pitchFamily="50" charset="-128"/>
              </a:rPr>
              <a:t>平成</a:t>
            </a:r>
            <a:r>
              <a:rPr lang="en-US" altLang="ja-JP" sz="800" dirty="0" smtClean="0">
                <a:latin typeface="メイリオ" panose="020B0604030504040204" pitchFamily="50" charset="-128"/>
                <a:ea typeface="メイリオ" panose="020B0604030504040204" pitchFamily="50" charset="-128"/>
              </a:rPr>
              <a:t>00</a:t>
            </a:r>
            <a:r>
              <a:rPr lang="ja-JP" altLang="en-US" sz="800" dirty="0" smtClean="0">
                <a:latin typeface="メイリオ" panose="020B0604030504040204" pitchFamily="50" charset="-128"/>
                <a:ea typeface="メイリオ" panose="020B0604030504040204" pitchFamily="50" charset="-128"/>
              </a:rPr>
              <a:t>年　○○勤務</a:t>
            </a:r>
            <a:endParaRPr lang="en-US" altLang="ja-JP" sz="800" dirty="0" smtClean="0">
              <a:latin typeface="メイリオ" panose="020B0604030504040204" pitchFamily="50" charset="-128"/>
              <a:ea typeface="メイリオ" panose="020B0604030504040204" pitchFamily="50" charset="-128"/>
            </a:endParaRPr>
          </a:p>
          <a:p>
            <a:pPr>
              <a:lnSpc>
                <a:spcPct val="150000"/>
              </a:lnSpc>
            </a:pPr>
            <a:r>
              <a:rPr lang="ja-JP" altLang="en-US" sz="800" dirty="0" smtClean="0">
                <a:latin typeface="メイリオ" panose="020B0604030504040204" pitchFamily="50" charset="-128"/>
                <a:ea typeface="メイリオ" panose="020B0604030504040204" pitchFamily="50" charset="-128"/>
              </a:rPr>
              <a:t>平成</a:t>
            </a:r>
            <a:r>
              <a:rPr lang="en-US" altLang="ja-JP" sz="800" dirty="0" smtClean="0">
                <a:latin typeface="メイリオ" panose="020B0604030504040204" pitchFamily="50" charset="-128"/>
                <a:ea typeface="メイリオ" panose="020B0604030504040204" pitchFamily="50" charset="-128"/>
              </a:rPr>
              <a:t>00</a:t>
            </a:r>
            <a:r>
              <a:rPr lang="ja-JP" altLang="en-US" sz="800" dirty="0" smtClean="0">
                <a:latin typeface="メイリオ" panose="020B0604030504040204" pitchFamily="50" charset="-128"/>
                <a:ea typeface="メイリオ" panose="020B0604030504040204" pitchFamily="50" charset="-128"/>
              </a:rPr>
              <a:t>年　ストレッチ鍼灸イトー整骨院院長</a:t>
            </a:r>
            <a:endParaRPr lang="ja-JP" altLang="en-US" sz="800" dirty="0">
              <a:latin typeface="メイリオ" panose="020B0604030504040204" pitchFamily="50" charset="-128"/>
              <a:ea typeface="メイリオ" panose="020B0604030504040204" pitchFamily="50" charset="-128"/>
            </a:endParaRPr>
          </a:p>
        </p:txBody>
      </p:sp>
      <p:cxnSp>
        <p:nvCxnSpPr>
          <p:cNvPr id="52" name="直線コネクタ 51"/>
          <p:cNvCxnSpPr/>
          <p:nvPr/>
        </p:nvCxnSpPr>
        <p:spPr>
          <a:xfrm>
            <a:off x="3576638" y="9756729"/>
            <a:ext cx="467995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3576638" y="10195584"/>
            <a:ext cx="4679950"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4" name="テキスト ボックス 53"/>
          <p:cNvSpPr txBox="1"/>
          <p:nvPr/>
        </p:nvSpPr>
        <p:spPr>
          <a:xfrm>
            <a:off x="3579548" y="9771339"/>
            <a:ext cx="4677041" cy="388568"/>
          </a:xfrm>
          <a:prstGeom prst="rect">
            <a:avLst/>
          </a:prstGeom>
          <a:noFill/>
        </p:spPr>
        <p:txBody>
          <a:bodyPr wrap="square" lIns="0" rtlCol="0">
            <a:spAutoFit/>
          </a:bodyPr>
          <a:lstStyle/>
          <a:p>
            <a:pPr>
              <a:lnSpc>
                <a:spcPct val="150000"/>
              </a:lnSpc>
            </a:pPr>
            <a:r>
              <a:rPr kumimoji="1" lang="ja-JP" altLang="en-US" sz="1400" b="1" dirty="0" smtClean="0">
                <a:latin typeface="メイリオ" panose="020B0604030504040204" pitchFamily="50" charset="-128"/>
                <a:ea typeface="メイリオ" panose="020B0604030504040204" pitchFamily="50" charset="-128"/>
              </a:rPr>
              <a:t>スタッフ紹介</a:t>
            </a:r>
            <a:endParaRPr kumimoji="1" lang="ja-JP" altLang="en-US" sz="1400" b="1" dirty="0">
              <a:latin typeface="メイリオ" panose="020B0604030504040204" pitchFamily="50" charset="-128"/>
              <a:ea typeface="メイリオ" panose="020B0604030504040204" pitchFamily="50" charset="-128"/>
            </a:endParaRPr>
          </a:p>
        </p:txBody>
      </p:sp>
      <p:sp>
        <p:nvSpPr>
          <p:cNvPr id="56" name="テキスト ボックス 55"/>
          <p:cNvSpPr txBox="1"/>
          <p:nvPr/>
        </p:nvSpPr>
        <p:spPr>
          <a:xfrm>
            <a:off x="5937353" y="8189564"/>
            <a:ext cx="2333268" cy="1200329"/>
          </a:xfrm>
          <a:prstGeom prst="rect">
            <a:avLst/>
          </a:prstGeom>
          <a:noFill/>
        </p:spPr>
        <p:txBody>
          <a:bodyPr wrap="square" rtlCol="0">
            <a:spAutoFit/>
          </a:bodyPr>
          <a:lstStyle/>
          <a:p>
            <a:pPr>
              <a:lnSpc>
                <a:spcPct val="150000"/>
              </a:lnSpc>
            </a:pPr>
            <a:r>
              <a:rPr lang="ja-JP" altLang="en-US" sz="800" dirty="0" smtClean="0">
                <a:latin typeface="メイリオ" panose="020B0604030504040204" pitchFamily="50" charset="-128"/>
                <a:ea typeface="メイリオ" panose="020B0604030504040204" pitchFamily="50" charset="-128"/>
              </a:rPr>
              <a:t>テキストテキストテキストテキストテキストテキストテキストテキストテキストテキストテキストテキストテキストテキストテキストテキストテキストテキストテキストテキストテキストテキストテキストテキストテキストテキストテキストテキストテキストテキスト</a:t>
            </a:r>
            <a:r>
              <a:rPr lang="ja-JP" altLang="en-US" sz="800" dirty="0">
                <a:latin typeface="メイリオ" panose="020B0604030504040204" pitchFamily="50" charset="-128"/>
                <a:ea typeface="メイリオ" panose="020B0604030504040204" pitchFamily="50" charset="-128"/>
              </a:rPr>
              <a:t>テキスト</a:t>
            </a:r>
            <a:endParaRPr lang="en-US" altLang="ja-JP" sz="800" dirty="0" smtClean="0">
              <a:latin typeface="メイリオ" panose="020B0604030504040204" pitchFamily="50" charset="-128"/>
              <a:ea typeface="メイリオ" panose="020B0604030504040204" pitchFamily="50" charset="-128"/>
            </a:endParaRPr>
          </a:p>
        </p:txBody>
      </p:sp>
      <p:sp>
        <p:nvSpPr>
          <p:cNvPr id="57" name="テキスト ボックス 56"/>
          <p:cNvSpPr txBox="1"/>
          <p:nvPr/>
        </p:nvSpPr>
        <p:spPr>
          <a:xfrm>
            <a:off x="5987448" y="7781589"/>
            <a:ext cx="2283173" cy="346249"/>
          </a:xfrm>
          <a:prstGeom prst="rect">
            <a:avLst/>
          </a:prstGeom>
          <a:noFill/>
        </p:spPr>
        <p:txBody>
          <a:bodyPr wrap="square" lIns="0" rtlCol="0">
            <a:spAutoFit/>
          </a:bodyPr>
          <a:lstStyle/>
          <a:p>
            <a:pPr>
              <a:lnSpc>
                <a:spcPct val="150000"/>
              </a:lnSpc>
            </a:pPr>
            <a:r>
              <a:rPr kumimoji="1" lang="ja-JP" altLang="en-US" sz="1200" b="1" dirty="0" smtClean="0">
                <a:latin typeface="メイリオ" panose="020B0604030504040204" pitchFamily="50" charset="-128"/>
                <a:ea typeface="メイリオ" panose="020B0604030504040204" pitchFamily="50" charset="-128"/>
              </a:rPr>
              <a:t>メッセージ</a:t>
            </a:r>
            <a:endParaRPr kumimoji="1" lang="ja-JP" altLang="en-US" sz="1200" b="1" dirty="0">
              <a:latin typeface="メイリオ" panose="020B0604030504040204" pitchFamily="50" charset="-128"/>
              <a:ea typeface="メイリオ" panose="020B0604030504040204" pitchFamily="50" charset="-128"/>
            </a:endParaRPr>
          </a:p>
        </p:txBody>
      </p:sp>
      <p:cxnSp>
        <p:nvCxnSpPr>
          <p:cNvPr id="58" name="直線コネクタ 57"/>
          <p:cNvCxnSpPr/>
          <p:nvPr/>
        </p:nvCxnSpPr>
        <p:spPr>
          <a:xfrm>
            <a:off x="5928705" y="7885315"/>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 name="テキスト ボックス 60"/>
          <p:cNvSpPr txBox="1"/>
          <p:nvPr/>
        </p:nvSpPr>
        <p:spPr>
          <a:xfrm>
            <a:off x="5453310" y="11070039"/>
            <a:ext cx="2349157" cy="27699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ja-JP" altLang="en-US" sz="800" dirty="0">
                <a:latin typeface="メイリオ" panose="020B0604030504040204" pitchFamily="50" charset="-128"/>
                <a:ea typeface="メイリオ" panose="020B0604030504040204" pitchFamily="50" charset="-128"/>
              </a:rPr>
              <a:t>柔道整復師</a:t>
            </a:r>
          </a:p>
        </p:txBody>
      </p:sp>
      <p:sp>
        <p:nvSpPr>
          <p:cNvPr id="62" name="テキスト ボックス 61"/>
          <p:cNvSpPr txBox="1"/>
          <p:nvPr/>
        </p:nvSpPr>
        <p:spPr>
          <a:xfrm>
            <a:off x="5461958" y="11323627"/>
            <a:ext cx="2792774" cy="303929"/>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メッセージ</a:t>
            </a:r>
            <a:endParaRPr kumimoji="1" lang="ja-JP" altLang="en-US" sz="1000" b="1" dirty="0">
              <a:latin typeface="メイリオ" panose="020B0604030504040204" pitchFamily="50" charset="-128"/>
              <a:ea typeface="メイリオ" panose="020B0604030504040204" pitchFamily="50" charset="-128"/>
            </a:endParaRPr>
          </a:p>
        </p:txBody>
      </p:sp>
      <p:cxnSp>
        <p:nvCxnSpPr>
          <p:cNvPr id="63" name="直線コネクタ 62"/>
          <p:cNvCxnSpPr/>
          <p:nvPr/>
        </p:nvCxnSpPr>
        <p:spPr>
          <a:xfrm>
            <a:off x="5459047" y="11627556"/>
            <a:ext cx="27956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a:off x="5453310" y="11627556"/>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5" name="テキスト ボックス 64"/>
          <p:cNvSpPr txBox="1"/>
          <p:nvPr/>
        </p:nvSpPr>
        <p:spPr>
          <a:xfrm>
            <a:off x="5453310" y="11650065"/>
            <a:ext cx="2801421" cy="630942"/>
          </a:xfrm>
          <a:prstGeom prst="rect">
            <a:avLst/>
          </a:prstGeom>
          <a:noFill/>
        </p:spPr>
        <p:txBody>
          <a:bodyPr wrap="square" rtlCol="0">
            <a:spAutoFit/>
          </a:bodyPr>
          <a:lstStyle/>
          <a:p>
            <a:pPr>
              <a:lnSpc>
                <a:spcPct val="150000"/>
              </a:lnSpc>
            </a:pPr>
            <a:r>
              <a:rPr lang="ja-JP" altLang="en-US" sz="800" dirty="0" err="1">
                <a:latin typeface="メイリオ" panose="020B0604030504040204" pitchFamily="50" charset="-128"/>
                <a:ea typeface="メイリオ" panose="020B0604030504040204" pitchFamily="50" charset="-128"/>
              </a:rPr>
              <a:t>テキストテキストテキストテキストテキストテキストテキストテキストテキスト</a:t>
            </a:r>
            <a:r>
              <a:rPr lang="ja-JP" altLang="en-US" sz="800" dirty="0" err="1" smtClean="0">
                <a:latin typeface="メイリオ" panose="020B0604030504040204" pitchFamily="50" charset="-128"/>
                <a:ea typeface="メイリオ" panose="020B0604030504040204" pitchFamily="50" charset="-128"/>
              </a:rPr>
              <a:t>テキストテキストテキストテキス</a:t>
            </a:r>
            <a:r>
              <a:rPr lang="ja-JP" altLang="en-US" sz="800" dirty="0" smtClean="0">
                <a:latin typeface="メイリオ" panose="020B0604030504040204" pitchFamily="50" charset="-128"/>
                <a:ea typeface="メイリオ" panose="020B0604030504040204" pitchFamily="50" charset="-128"/>
              </a:rPr>
              <a:t>トテキストテキストテキストテキストテキストテキス</a:t>
            </a:r>
            <a:endParaRPr lang="en-US" altLang="ja-JP" sz="800" dirty="0">
              <a:latin typeface="メイリオ" panose="020B0604030504040204" pitchFamily="50" charset="-128"/>
              <a:ea typeface="メイリオ" panose="020B0604030504040204" pitchFamily="50" charset="-128"/>
            </a:endParaRPr>
          </a:p>
        </p:txBody>
      </p:sp>
      <p:sp>
        <p:nvSpPr>
          <p:cNvPr id="3" name="テキスト ボックス 2"/>
          <p:cNvSpPr txBox="1"/>
          <p:nvPr/>
        </p:nvSpPr>
        <p:spPr>
          <a:xfrm>
            <a:off x="10122555" y="2223318"/>
            <a:ext cx="1146468" cy="477054"/>
          </a:xfrm>
          <a:prstGeom prst="rect">
            <a:avLst/>
          </a:prstGeom>
          <a:noFill/>
        </p:spPr>
        <p:txBody>
          <a:bodyPr wrap="none" rtlCol="0">
            <a:spAutoFit/>
          </a:bodyPr>
          <a:lstStyle/>
          <a:p>
            <a:r>
              <a:rPr lang="en-US" altLang="ja-JP" dirty="0"/>
              <a:t>237.jpg</a:t>
            </a:r>
            <a:endParaRPr kumimoji="1" lang="ja-JP" altLang="en-US" dirty="0"/>
          </a:p>
        </p:txBody>
      </p:sp>
      <p:sp>
        <p:nvSpPr>
          <p:cNvPr id="5" name="正方形/長方形 4"/>
          <p:cNvSpPr/>
          <p:nvPr/>
        </p:nvSpPr>
        <p:spPr>
          <a:xfrm>
            <a:off x="9601201" y="1216080"/>
            <a:ext cx="2184369" cy="100723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t>半円の写真は各ページで変わります</a:t>
            </a:r>
            <a:endParaRPr kumimoji="1" lang="ja-JP" altLang="en-US" sz="1600" dirty="0"/>
          </a:p>
        </p:txBody>
      </p:sp>
      <p:pic>
        <p:nvPicPr>
          <p:cNvPr id="1028" name="Picture 4" descr="C:\Users\哲司\Pictures\ストレッチ鍼灸イトー整骨院\ito\ito\188.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2" t="6633" r="1408" b="26280"/>
          <a:stretch/>
        </p:blipFill>
        <p:spPr bwMode="auto">
          <a:xfrm>
            <a:off x="3579549" y="2433410"/>
            <a:ext cx="4675182" cy="2124876"/>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Filesrv01\share\01営業部\【顧客情報】\ストレッチ鍼灸イトー整骨院\新規\下層\00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94059" y="10366018"/>
            <a:ext cx="1296099" cy="19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665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p:cNvSpPr/>
          <p:nvPr/>
        </p:nvSpPr>
        <p:spPr>
          <a:xfrm>
            <a:off x="4018129" y="2223318"/>
            <a:ext cx="4327106" cy="2989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5461958" y="652233"/>
            <a:ext cx="2792774" cy="323165"/>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資格</a:t>
            </a:r>
            <a:endParaRPr kumimoji="1" lang="ja-JP" altLang="en-US" sz="1000" b="1" dirty="0">
              <a:latin typeface="メイリオ" panose="020B0604030504040204" pitchFamily="50" charset="-128"/>
              <a:ea typeface="メイリオ" panose="020B0604030504040204" pitchFamily="50" charset="-128"/>
            </a:endParaRPr>
          </a:p>
        </p:txBody>
      </p:sp>
      <p:cxnSp>
        <p:nvCxnSpPr>
          <p:cNvPr id="42" name="直線コネクタ 41"/>
          <p:cNvCxnSpPr/>
          <p:nvPr/>
        </p:nvCxnSpPr>
        <p:spPr>
          <a:xfrm>
            <a:off x="5459047" y="956162"/>
            <a:ext cx="27956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5453310" y="956162"/>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5520700" y="269982"/>
            <a:ext cx="2734031" cy="369332"/>
          </a:xfrm>
          <a:prstGeom prst="rect">
            <a:avLst/>
          </a:prstGeom>
          <a:noFill/>
        </p:spPr>
        <p:txBody>
          <a:bodyPr wrap="square" lIns="0" rtlCol="0">
            <a:spAutoFit/>
          </a:bodyPr>
          <a:lstStyle/>
          <a:p>
            <a:pPr>
              <a:lnSpc>
                <a:spcPct val="150000"/>
              </a:lnSpc>
            </a:pPr>
            <a:r>
              <a:rPr lang="ja-JP" altLang="en-US" sz="1200" b="1" dirty="0" smtClean="0">
                <a:latin typeface="メイリオ" panose="020B0604030504040204" pitchFamily="50" charset="-128"/>
                <a:ea typeface="メイリオ" panose="020B0604030504040204" pitchFamily="50" charset="-128"/>
              </a:rPr>
              <a:t>苗字　名前</a:t>
            </a:r>
            <a:endParaRPr kumimoji="1" lang="ja-JP" altLang="en-US" sz="1200" b="1" dirty="0">
              <a:latin typeface="メイリオ" panose="020B0604030504040204" pitchFamily="50" charset="-128"/>
              <a:ea typeface="メイリオ" panose="020B0604030504040204" pitchFamily="50" charset="-128"/>
            </a:endParaRPr>
          </a:p>
        </p:txBody>
      </p:sp>
      <p:cxnSp>
        <p:nvCxnSpPr>
          <p:cNvPr id="59" name="直線コネクタ 58"/>
          <p:cNvCxnSpPr/>
          <p:nvPr/>
        </p:nvCxnSpPr>
        <p:spPr>
          <a:xfrm>
            <a:off x="5461957" y="373708"/>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5453310" y="978671"/>
            <a:ext cx="2349157" cy="27699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ja-JP" altLang="en-US" sz="800" dirty="0">
                <a:latin typeface="メイリオ" panose="020B0604030504040204" pitchFamily="50" charset="-128"/>
                <a:ea typeface="メイリオ" panose="020B0604030504040204" pitchFamily="50" charset="-128"/>
              </a:rPr>
              <a:t>柔道整復師</a:t>
            </a:r>
          </a:p>
        </p:txBody>
      </p:sp>
      <p:sp>
        <p:nvSpPr>
          <p:cNvPr id="67" name="テキスト ボックス 66"/>
          <p:cNvSpPr txBox="1"/>
          <p:nvPr/>
        </p:nvSpPr>
        <p:spPr>
          <a:xfrm>
            <a:off x="5461958" y="1232259"/>
            <a:ext cx="2792774" cy="303929"/>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メッセージ</a:t>
            </a:r>
            <a:endParaRPr kumimoji="1" lang="ja-JP" altLang="en-US" sz="1000" b="1" dirty="0">
              <a:latin typeface="メイリオ" panose="020B0604030504040204" pitchFamily="50" charset="-128"/>
              <a:ea typeface="メイリオ" panose="020B0604030504040204" pitchFamily="50" charset="-128"/>
            </a:endParaRPr>
          </a:p>
        </p:txBody>
      </p:sp>
      <p:cxnSp>
        <p:nvCxnSpPr>
          <p:cNvPr id="68" name="直線コネクタ 67"/>
          <p:cNvCxnSpPr/>
          <p:nvPr/>
        </p:nvCxnSpPr>
        <p:spPr>
          <a:xfrm>
            <a:off x="5459047" y="1536188"/>
            <a:ext cx="27956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5453310" y="1536188"/>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5453310" y="1558697"/>
            <a:ext cx="2801421" cy="630942"/>
          </a:xfrm>
          <a:prstGeom prst="rect">
            <a:avLst/>
          </a:prstGeom>
          <a:noFill/>
        </p:spPr>
        <p:txBody>
          <a:bodyPr wrap="square" rtlCol="0">
            <a:spAutoFit/>
          </a:bodyPr>
          <a:lstStyle/>
          <a:p>
            <a:pPr>
              <a:lnSpc>
                <a:spcPct val="150000"/>
              </a:lnSpc>
            </a:pPr>
            <a:r>
              <a:rPr lang="ja-JP" altLang="en-US" sz="800" dirty="0" err="1">
                <a:latin typeface="メイリオ" panose="020B0604030504040204" pitchFamily="50" charset="-128"/>
                <a:ea typeface="メイリオ" panose="020B0604030504040204" pitchFamily="50" charset="-128"/>
              </a:rPr>
              <a:t>テキストテキストテキストテキストテキストテキストテキストテキストテキスト</a:t>
            </a:r>
            <a:r>
              <a:rPr lang="ja-JP" altLang="en-US" sz="800" dirty="0" err="1" smtClean="0">
                <a:latin typeface="メイリオ" panose="020B0604030504040204" pitchFamily="50" charset="-128"/>
                <a:ea typeface="メイリオ" panose="020B0604030504040204" pitchFamily="50" charset="-128"/>
              </a:rPr>
              <a:t>テキストテキストテキストテキス</a:t>
            </a:r>
            <a:r>
              <a:rPr lang="ja-JP" altLang="en-US" sz="800" dirty="0" smtClean="0">
                <a:latin typeface="メイリオ" panose="020B0604030504040204" pitchFamily="50" charset="-128"/>
                <a:ea typeface="メイリオ" panose="020B0604030504040204" pitchFamily="50" charset="-128"/>
              </a:rPr>
              <a:t>トテキストテキストテキストテキストテキストテキス</a:t>
            </a:r>
            <a:endParaRPr lang="en-US" altLang="ja-JP" sz="800" dirty="0">
              <a:latin typeface="メイリオ" panose="020B0604030504040204" pitchFamily="50" charset="-128"/>
              <a:ea typeface="メイリオ" panose="020B0604030504040204" pitchFamily="50" charset="-128"/>
            </a:endParaRPr>
          </a:p>
        </p:txBody>
      </p:sp>
      <p:sp>
        <p:nvSpPr>
          <p:cNvPr id="71" name="テキスト ボックス 70"/>
          <p:cNvSpPr txBox="1"/>
          <p:nvPr/>
        </p:nvSpPr>
        <p:spPr>
          <a:xfrm>
            <a:off x="5461958" y="3069533"/>
            <a:ext cx="2792774" cy="323165"/>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資格</a:t>
            </a:r>
            <a:endParaRPr kumimoji="1" lang="ja-JP" altLang="en-US" sz="1000" b="1" dirty="0">
              <a:latin typeface="メイリオ" panose="020B0604030504040204" pitchFamily="50" charset="-128"/>
              <a:ea typeface="メイリオ" panose="020B0604030504040204" pitchFamily="50" charset="-128"/>
            </a:endParaRPr>
          </a:p>
        </p:txBody>
      </p:sp>
      <p:cxnSp>
        <p:nvCxnSpPr>
          <p:cNvPr id="72" name="直線コネクタ 71"/>
          <p:cNvCxnSpPr/>
          <p:nvPr/>
        </p:nvCxnSpPr>
        <p:spPr>
          <a:xfrm>
            <a:off x="5459047" y="3373462"/>
            <a:ext cx="27956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5453310" y="3373462"/>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5520700" y="2687282"/>
            <a:ext cx="2734031" cy="369332"/>
          </a:xfrm>
          <a:prstGeom prst="rect">
            <a:avLst/>
          </a:prstGeom>
          <a:noFill/>
        </p:spPr>
        <p:txBody>
          <a:bodyPr wrap="square" lIns="0" rtlCol="0">
            <a:spAutoFit/>
          </a:bodyPr>
          <a:lstStyle/>
          <a:p>
            <a:pPr>
              <a:lnSpc>
                <a:spcPct val="150000"/>
              </a:lnSpc>
            </a:pPr>
            <a:r>
              <a:rPr lang="ja-JP" altLang="en-US" sz="1200" b="1" dirty="0" smtClean="0">
                <a:latin typeface="メイリオ" panose="020B0604030504040204" pitchFamily="50" charset="-128"/>
                <a:ea typeface="メイリオ" panose="020B0604030504040204" pitchFamily="50" charset="-128"/>
              </a:rPr>
              <a:t>苗字　名前</a:t>
            </a:r>
            <a:endParaRPr kumimoji="1" lang="ja-JP" altLang="en-US" sz="1200" b="1" dirty="0">
              <a:latin typeface="メイリオ" panose="020B0604030504040204" pitchFamily="50" charset="-128"/>
              <a:ea typeface="メイリオ" panose="020B0604030504040204" pitchFamily="50" charset="-128"/>
            </a:endParaRPr>
          </a:p>
        </p:txBody>
      </p:sp>
      <p:cxnSp>
        <p:nvCxnSpPr>
          <p:cNvPr id="75" name="直線コネクタ 74"/>
          <p:cNvCxnSpPr/>
          <p:nvPr/>
        </p:nvCxnSpPr>
        <p:spPr>
          <a:xfrm>
            <a:off x="5461957" y="2791008"/>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a:off x="5453310" y="3395971"/>
            <a:ext cx="2349157" cy="27699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ja-JP" altLang="en-US" sz="800" dirty="0">
                <a:latin typeface="メイリオ" panose="020B0604030504040204" pitchFamily="50" charset="-128"/>
                <a:ea typeface="メイリオ" panose="020B0604030504040204" pitchFamily="50" charset="-128"/>
              </a:rPr>
              <a:t>柔道整復師</a:t>
            </a:r>
          </a:p>
        </p:txBody>
      </p:sp>
      <p:sp>
        <p:nvSpPr>
          <p:cNvPr id="79" name="テキスト ボックス 78"/>
          <p:cNvSpPr txBox="1"/>
          <p:nvPr/>
        </p:nvSpPr>
        <p:spPr>
          <a:xfrm>
            <a:off x="5461958" y="3649559"/>
            <a:ext cx="2792774" cy="303929"/>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メッセージ</a:t>
            </a:r>
            <a:endParaRPr kumimoji="1" lang="ja-JP" altLang="en-US" sz="1000" b="1" dirty="0">
              <a:latin typeface="メイリオ" panose="020B0604030504040204" pitchFamily="50" charset="-128"/>
              <a:ea typeface="メイリオ" panose="020B0604030504040204" pitchFamily="50" charset="-128"/>
            </a:endParaRPr>
          </a:p>
        </p:txBody>
      </p:sp>
      <p:cxnSp>
        <p:nvCxnSpPr>
          <p:cNvPr id="82" name="直線コネクタ 81"/>
          <p:cNvCxnSpPr/>
          <p:nvPr/>
        </p:nvCxnSpPr>
        <p:spPr>
          <a:xfrm>
            <a:off x="5459047" y="3953488"/>
            <a:ext cx="27956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5453310" y="3953488"/>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5" name="テキスト ボックス 84"/>
          <p:cNvSpPr txBox="1"/>
          <p:nvPr/>
        </p:nvSpPr>
        <p:spPr>
          <a:xfrm>
            <a:off x="5453310" y="3975997"/>
            <a:ext cx="2801421" cy="630942"/>
          </a:xfrm>
          <a:prstGeom prst="rect">
            <a:avLst/>
          </a:prstGeom>
          <a:noFill/>
        </p:spPr>
        <p:txBody>
          <a:bodyPr wrap="square" rtlCol="0">
            <a:spAutoFit/>
          </a:bodyPr>
          <a:lstStyle/>
          <a:p>
            <a:pPr>
              <a:lnSpc>
                <a:spcPct val="150000"/>
              </a:lnSpc>
            </a:pPr>
            <a:r>
              <a:rPr lang="ja-JP" altLang="en-US" sz="800" dirty="0" err="1">
                <a:latin typeface="メイリオ" panose="020B0604030504040204" pitchFamily="50" charset="-128"/>
                <a:ea typeface="メイリオ" panose="020B0604030504040204" pitchFamily="50" charset="-128"/>
              </a:rPr>
              <a:t>テキストテキストテキストテキストテキストテキストテキストテキストテキスト</a:t>
            </a:r>
            <a:r>
              <a:rPr lang="ja-JP" altLang="en-US" sz="800" dirty="0" err="1" smtClean="0">
                <a:latin typeface="メイリオ" panose="020B0604030504040204" pitchFamily="50" charset="-128"/>
                <a:ea typeface="メイリオ" panose="020B0604030504040204" pitchFamily="50" charset="-128"/>
              </a:rPr>
              <a:t>テキストテキストテキストテキス</a:t>
            </a:r>
            <a:r>
              <a:rPr lang="ja-JP" altLang="en-US" sz="800" dirty="0" smtClean="0">
                <a:latin typeface="メイリオ" panose="020B0604030504040204" pitchFamily="50" charset="-128"/>
                <a:ea typeface="メイリオ" panose="020B0604030504040204" pitchFamily="50" charset="-128"/>
              </a:rPr>
              <a:t>トテキストテキストテキストテキストテキストテキス</a:t>
            </a:r>
            <a:endParaRPr lang="en-US" altLang="ja-JP" sz="800" dirty="0">
              <a:latin typeface="メイリオ" panose="020B0604030504040204" pitchFamily="50" charset="-128"/>
              <a:ea typeface="メイリオ" panose="020B0604030504040204" pitchFamily="50" charset="-128"/>
            </a:endParaRPr>
          </a:p>
        </p:txBody>
      </p:sp>
      <p:sp>
        <p:nvSpPr>
          <p:cNvPr id="86" name="テキスト ボックス 85"/>
          <p:cNvSpPr txBox="1"/>
          <p:nvPr/>
        </p:nvSpPr>
        <p:spPr>
          <a:xfrm>
            <a:off x="5461958" y="5414861"/>
            <a:ext cx="2792774" cy="323165"/>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資格</a:t>
            </a:r>
            <a:endParaRPr kumimoji="1" lang="ja-JP" altLang="en-US" sz="1000" b="1" dirty="0">
              <a:latin typeface="メイリオ" panose="020B0604030504040204" pitchFamily="50" charset="-128"/>
              <a:ea typeface="メイリオ" panose="020B0604030504040204" pitchFamily="50" charset="-128"/>
            </a:endParaRPr>
          </a:p>
        </p:txBody>
      </p:sp>
      <p:cxnSp>
        <p:nvCxnSpPr>
          <p:cNvPr id="87" name="直線コネクタ 86"/>
          <p:cNvCxnSpPr/>
          <p:nvPr/>
        </p:nvCxnSpPr>
        <p:spPr>
          <a:xfrm>
            <a:off x="5459047" y="5718790"/>
            <a:ext cx="27956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5453310" y="5718790"/>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9" name="テキスト ボックス 88"/>
          <p:cNvSpPr txBox="1"/>
          <p:nvPr/>
        </p:nvSpPr>
        <p:spPr>
          <a:xfrm>
            <a:off x="5520700" y="5032610"/>
            <a:ext cx="2734031" cy="369332"/>
          </a:xfrm>
          <a:prstGeom prst="rect">
            <a:avLst/>
          </a:prstGeom>
          <a:noFill/>
        </p:spPr>
        <p:txBody>
          <a:bodyPr wrap="square" lIns="0" rtlCol="0">
            <a:spAutoFit/>
          </a:bodyPr>
          <a:lstStyle/>
          <a:p>
            <a:pPr>
              <a:lnSpc>
                <a:spcPct val="150000"/>
              </a:lnSpc>
            </a:pPr>
            <a:r>
              <a:rPr lang="ja-JP" altLang="en-US" sz="1200" b="1" dirty="0" smtClean="0">
                <a:latin typeface="メイリオ" panose="020B0604030504040204" pitchFamily="50" charset="-128"/>
                <a:ea typeface="メイリオ" panose="020B0604030504040204" pitchFamily="50" charset="-128"/>
              </a:rPr>
              <a:t>苗字　名前</a:t>
            </a:r>
            <a:endParaRPr kumimoji="1" lang="ja-JP" altLang="en-US" sz="1200" b="1" dirty="0">
              <a:latin typeface="メイリオ" panose="020B0604030504040204" pitchFamily="50" charset="-128"/>
              <a:ea typeface="メイリオ" panose="020B0604030504040204" pitchFamily="50" charset="-128"/>
            </a:endParaRPr>
          </a:p>
        </p:txBody>
      </p:sp>
      <p:cxnSp>
        <p:nvCxnSpPr>
          <p:cNvPr id="90" name="直線コネクタ 89"/>
          <p:cNvCxnSpPr/>
          <p:nvPr/>
        </p:nvCxnSpPr>
        <p:spPr>
          <a:xfrm>
            <a:off x="5461957" y="5136336"/>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2" name="テキスト ボックス 91"/>
          <p:cNvSpPr txBox="1"/>
          <p:nvPr/>
        </p:nvSpPr>
        <p:spPr>
          <a:xfrm>
            <a:off x="5453310" y="5741299"/>
            <a:ext cx="2349157" cy="27699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ja-JP" altLang="en-US" sz="800" dirty="0">
                <a:latin typeface="メイリオ" panose="020B0604030504040204" pitchFamily="50" charset="-128"/>
                <a:ea typeface="メイリオ" panose="020B0604030504040204" pitchFamily="50" charset="-128"/>
              </a:rPr>
              <a:t>柔道整復師</a:t>
            </a:r>
          </a:p>
        </p:txBody>
      </p:sp>
      <p:sp>
        <p:nvSpPr>
          <p:cNvPr id="95" name="テキスト ボックス 94"/>
          <p:cNvSpPr txBox="1"/>
          <p:nvPr/>
        </p:nvSpPr>
        <p:spPr>
          <a:xfrm>
            <a:off x="5461958" y="5994887"/>
            <a:ext cx="2792774" cy="303929"/>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メッセージ</a:t>
            </a:r>
            <a:endParaRPr kumimoji="1" lang="ja-JP" altLang="en-US" sz="1000" b="1" dirty="0">
              <a:latin typeface="メイリオ" panose="020B0604030504040204" pitchFamily="50" charset="-128"/>
              <a:ea typeface="メイリオ" panose="020B0604030504040204" pitchFamily="50" charset="-128"/>
            </a:endParaRPr>
          </a:p>
        </p:txBody>
      </p:sp>
      <p:cxnSp>
        <p:nvCxnSpPr>
          <p:cNvPr id="97" name="直線コネクタ 96"/>
          <p:cNvCxnSpPr/>
          <p:nvPr/>
        </p:nvCxnSpPr>
        <p:spPr>
          <a:xfrm>
            <a:off x="5459047" y="6298816"/>
            <a:ext cx="27956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a:off x="5453310" y="6298816"/>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9" name="テキスト ボックス 98"/>
          <p:cNvSpPr txBox="1"/>
          <p:nvPr/>
        </p:nvSpPr>
        <p:spPr>
          <a:xfrm>
            <a:off x="5453310" y="6321325"/>
            <a:ext cx="2801421" cy="630942"/>
          </a:xfrm>
          <a:prstGeom prst="rect">
            <a:avLst/>
          </a:prstGeom>
          <a:noFill/>
        </p:spPr>
        <p:txBody>
          <a:bodyPr wrap="square" rtlCol="0">
            <a:spAutoFit/>
          </a:bodyPr>
          <a:lstStyle/>
          <a:p>
            <a:pPr>
              <a:lnSpc>
                <a:spcPct val="150000"/>
              </a:lnSpc>
            </a:pPr>
            <a:r>
              <a:rPr lang="ja-JP" altLang="en-US" sz="800" dirty="0" err="1">
                <a:latin typeface="メイリオ" panose="020B0604030504040204" pitchFamily="50" charset="-128"/>
                <a:ea typeface="メイリオ" panose="020B0604030504040204" pitchFamily="50" charset="-128"/>
              </a:rPr>
              <a:t>テキストテキストテキストテキストテキストテキストテキストテキストテキスト</a:t>
            </a:r>
            <a:r>
              <a:rPr lang="ja-JP" altLang="en-US" sz="800" dirty="0" err="1" smtClean="0">
                <a:latin typeface="メイリオ" panose="020B0604030504040204" pitchFamily="50" charset="-128"/>
                <a:ea typeface="メイリオ" panose="020B0604030504040204" pitchFamily="50" charset="-128"/>
              </a:rPr>
              <a:t>テキストテキストテキストテキス</a:t>
            </a:r>
            <a:r>
              <a:rPr lang="ja-JP" altLang="en-US" sz="800" dirty="0" smtClean="0">
                <a:latin typeface="メイリオ" panose="020B0604030504040204" pitchFamily="50" charset="-128"/>
                <a:ea typeface="メイリオ" panose="020B0604030504040204" pitchFamily="50" charset="-128"/>
              </a:rPr>
              <a:t>トテキストテキストテキストテキストテキストテキス</a:t>
            </a:r>
            <a:endParaRPr lang="en-US" altLang="ja-JP" sz="800" dirty="0">
              <a:latin typeface="メイリオ" panose="020B0604030504040204" pitchFamily="50" charset="-128"/>
              <a:ea typeface="メイリオ" panose="020B0604030504040204" pitchFamily="50" charset="-128"/>
            </a:endParaRPr>
          </a:p>
        </p:txBody>
      </p:sp>
      <p:sp>
        <p:nvSpPr>
          <p:cNvPr id="100" name="正方形/長方形 99"/>
          <p:cNvSpPr/>
          <p:nvPr/>
        </p:nvSpPr>
        <p:spPr>
          <a:xfrm>
            <a:off x="0" y="11761500"/>
            <a:ext cx="9602915" cy="10401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フッター</a:t>
            </a:r>
            <a:endParaRPr kumimoji="1" lang="ja-JP" altLang="en-US" dirty="0"/>
          </a:p>
        </p:txBody>
      </p:sp>
      <p:pic>
        <p:nvPicPr>
          <p:cNvPr id="39" name="Picture 8" descr="\\Filesrv01\share\01営業部\【顧客情報】\ストレッチ鍼灸イトー整骨院\新規\下層\02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94059" y="279318"/>
            <a:ext cx="1296099" cy="19440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9" descr="\\Filesrv01\share\01営業部\【顧客情報】\ストレッチ鍼灸イトー整骨院\新規\下層\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4059" y="2700970"/>
            <a:ext cx="1296099" cy="19440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Filesrv01\share\01営業部\【顧客情報】\ストレッチ鍼灸イトー整骨院\新規\下層\04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4059" y="5046298"/>
            <a:ext cx="1296099" cy="19440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1" descr="\\Filesrv01\share\01営業部\【顧客情報】\ストレッチ鍼灸イトー整骨院\新規\下層\05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94058" y="7336930"/>
            <a:ext cx="1296099" cy="19440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 descr="\\Filesrv01\share\01営業部\【顧客情報】\ストレッチ鍼灸イトー整骨院\新規\下層\066.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94059" y="9641250"/>
            <a:ext cx="1296099" cy="1944000"/>
          </a:xfrm>
          <a:prstGeom prst="rect">
            <a:avLst/>
          </a:prstGeom>
          <a:noFill/>
          <a:extLst>
            <a:ext uri="{909E8E84-426E-40DD-AFC4-6F175D3DCCD1}">
              <a14:hiddenFill xmlns:a14="http://schemas.microsoft.com/office/drawing/2010/main">
                <a:solidFill>
                  <a:srgbClr val="FFFFFF"/>
                </a:solidFill>
              </a14:hiddenFill>
            </a:ext>
          </a:extLst>
        </p:spPr>
      </p:pic>
      <p:sp>
        <p:nvSpPr>
          <p:cNvPr id="47" name="テキスト ボックス 46"/>
          <p:cNvSpPr txBox="1"/>
          <p:nvPr/>
        </p:nvSpPr>
        <p:spPr>
          <a:xfrm>
            <a:off x="5461958" y="7705493"/>
            <a:ext cx="2792774" cy="323165"/>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資格</a:t>
            </a:r>
            <a:endParaRPr kumimoji="1" lang="ja-JP" altLang="en-US" sz="1000" b="1" dirty="0">
              <a:latin typeface="メイリオ" panose="020B0604030504040204" pitchFamily="50" charset="-128"/>
              <a:ea typeface="メイリオ" panose="020B0604030504040204" pitchFamily="50" charset="-128"/>
            </a:endParaRPr>
          </a:p>
        </p:txBody>
      </p:sp>
      <p:cxnSp>
        <p:nvCxnSpPr>
          <p:cNvPr id="48" name="直線コネクタ 47"/>
          <p:cNvCxnSpPr/>
          <p:nvPr/>
        </p:nvCxnSpPr>
        <p:spPr>
          <a:xfrm>
            <a:off x="5459047" y="8009422"/>
            <a:ext cx="27956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5453310" y="8009422"/>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5520700" y="7323242"/>
            <a:ext cx="2734031" cy="369332"/>
          </a:xfrm>
          <a:prstGeom prst="rect">
            <a:avLst/>
          </a:prstGeom>
          <a:noFill/>
        </p:spPr>
        <p:txBody>
          <a:bodyPr wrap="square" lIns="0" rtlCol="0">
            <a:spAutoFit/>
          </a:bodyPr>
          <a:lstStyle/>
          <a:p>
            <a:pPr>
              <a:lnSpc>
                <a:spcPct val="150000"/>
              </a:lnSpc>
            </a:pPr>
            <a:r>
              <a:rPr lang="ja-JP" altLang="en-US" sz="1200" b="1" dirty="0" smtClean="0">
                <a:latin typeface="メイリオ" panose="020B0604030504040204" pitchFamily="50" charset="-128"/>
                <a:ea typeface="メイリオ" panose="020B0604030504040204" pitchFamily="50" charset="-128"/>
              </a:rPr>
              <a:t>苗字　名前</a:t>
            </a:r>
            <a:endParaRPr kumimoji="1" lang="ja-JP" altLang="en-US" sz="1200" b="1" dirty="0">
              <a:latin typeface="メイリオ" panose="020B0604030504040204" pitchFamily="50" charset="-128"/>
              <a:ea typeface="メイリオ" panose="020B0604030504040204" pitchFamily="50" charset="-128"/>
            </a:endParaRPr>
          </a:p>
        </p:txBody>
      </p:sp>
      <p:cxnSp>
        <p:nvCxnSpPr>
          <p:cNvPr id="52" name="直線コネクタ 51"/>
          <p:cNvCxnSpPr/>
          <p:nvPr/>
        </p:nvCxnSpPr>
        <p:spPr>
          <a:xfrm>
            <a:off x="5461957" y="7426968"/>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5453310" y="8031931"/>
            <a:ext cx="2349157" cy="27699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ja-JP" altLang="en-US" sz="800" dirty="0">
                <a:latin typeface="メイリオ" panose="020B0604030504040204" pitchFamily="50" charset="-128"/>
                <a:ea typeface="メイリオ" panose="020B0604030504040204" pitchFamily="50" charset="-128"/>
              </a:rPr>
              <a:t>柔道整復師</a:t>
            </a:r>
          </a:p>
        </p:txBody>
      </p:sp>
      <p:sp>
        <p:nvSpPr>
          <p:cNvPr id="54" name="テキスト ボックス 53"/>
          <p:cNvSpPr txBox="1"/>
          <p:nvPr/>
        </p:nvSpPr>
        <p:spPr>
          <a:xfrm>
            <a:off x="5461958" y="8285519"/>
            <a:ext cx="2792774" cy="303929"/>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メッセージ</a:t>
            </a:r>
            <a:endParaRPr kumimoji="1" lang="ja-JP" altLang="en-US" sz="1000" b="1" dirty="0">
              <a:latin typeface="メイリオ" panose="020B0604030504040204" pitchFamily="50" charset="-128"/>
              <a:ea typeface="メイリオ" panose="020B0604030504040204" pitchFamily="50" charset="-128"/>
            </a:endParaRPr>
          </a:p>
        </p:txBody>
      </p:sp>
      <p:cxnSp>
        <p:nvCxnSpPr>
          <p:cNvPr id="55" name="直線コネクタ 54"/>
          <p:cNvCxnSpPr/>
          <p:nvPr/>
        </p:nvCxnSpPr>
        <p:spPr>
          <a:xfrm>
            <a:off x="5459047" y="8589448"/>
            <a:ext cx="27956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5453310" y="8589448"/>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5453310" y="8611957"/>
            <a:ext cx="2801421" cy="630942"/>
          </a:xfrm>
          <a:prstGeom prst="rect">
            <a:avLst/>
          </a:prstGeom>
          <a:noFill/>
        </p:spPr>
        <p:txBody>
          <a:bodyPr wrap="square" rtlCol="0">
            <a:spAutoFit/>
          </a:bodyPr>
          <a:lstStyle/>
          <a:p>
            <a:pPr>
              <a:lnSpc>
                <a:spcPct val="150000"/>
              </a:lnSpc>
            </a:pPr>
            <a:r>
              <a:rPr lang="ja-JP" altLang="en-US" sz="800" dirty="0" err="1">
                <a:latin typeface="メイリオ" panose="020B0604030504040204" pitchFamily="50" charset="-128"/>
                <a:ea typeface="メイリオ" panose="020B0604030504040204" pitchFamily="50" charset="-128"/>
              </a:rPr>
              <a:t>テキストテキストテキストテキストテキストテキストテキストテキストテキスト</a:t>
            </a:r>
            <a:r>
              <a:rPr lang="ja-JP" altLang="en-US" sz="800" dirty="0" err="1" smtClean="0">
                <a:latin typeface="メイリオ" panose="020B0604030504040204" pitchFamily="50" charset="-128"/>
                <a:ea typeface="メイリオ" panose="020B0604030504040204" pitchFamily="50" charset="-128"/>
              </a:rPr>
              <a:t>テキストテキストテキストテキス</a:t>
            </a:r>
            <a:r>
              <a:rPr lang="ja-JP" altLang="en-US" sz="800" dirty="0" smtClean="0">
                <a:latin typeface="メイリオ" panose="020B0604030504040204" pitchFamily="50" charset="-128"/>
                <a:ea typeface="メイリオ" panose="020B0604030504040204" pitchFamily="50" charset="-128"/>
              </a:rPr>
              <a:t>トテキストテキストテキストテキストテキストテキス</a:t>
            </a:r>
            <a:endParaRPr lang="en-US" altLang="ja-JP" sz="800" dirty="0">
              <a:latin typeface="メイリオ" panose="020B0604030504040204" pitchFamily="50" charset="-128"/>
              <a:ea typeface="メイリオ" panose="020B0604030504040204" pitchFamily="50" charset="-128"/>
            </a:endParaRPr>
          </a:p>
        </p:txBody>
      </p:sp>
      <p:sp>
        <p:nvSpPr>
          <p:cNvPr id="61" name="テキスト ボックス 60"/>
          <p:cNvSpPr txBox="1"/>
          <p:nvPr/>
        </p:nvSpPr>
        <p:spPr>
          <a:xfrm>
            <a:off x="5461958" y="10009813"/>
            <a:ext cx="2792774" cy="323165"/>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資格</a:t>
            </a:r>
            <a:endParaRPr kumimoji="1" lang="ja-JP" altLang="en-US" sz="1000" b="1" dirty="0">
              <a:latin typeface="メイリオ" panose="020B0604030504040204" pitchFamily="50" charset="-128"/>
              <a:ea typeface="メイリオ" panose="020B0604030504040204" pitchFamily="50" charset="-128"/>
            </a:endParaRPr>
          </a:p>
        </p:txBody>
      </p:sp>
      <p:cxnSp>
        <p:nvCxnSpPr>
          <p:cNvPr id="62" name="直線コネクタ 61"/>
          <p:cNvCxnSpPr/>
          <p:nvPr/>
        </p:nvCxnSpPr>
        <p:spPr>
          <a:xfrm>
            <a:off x="5459047" y="10313742"/>
            <a:ext cx="27956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5453310" y="10313742"/>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4" name="テキスト ボックス 63"/>
          <p:cNvSpPr txBox="1"/>
          <p:nvPr/>
        </p:nvSpPr>
        <p:spPr>
          <a:xfrm>
            <a:off x="5520700" y="9627562"/>
            <a:ext cx="2734031" cy="369332"/>
          </a:xfrm>
          <a:prstGeom prst="rect">
            <a:avLst/>
          </a:prstGeom>
          <a:noFill/>
        </p:spPr>
        <p:txBody>
          <a:bodyPr wrap="square" lIns="0" rtlCol="0">
            <a:spAutoFit/>
          </a:bodyPr>
          <a:lstStyle/>
          <a:p>
            <a:pPr>
              <a:lnSpc>
                <a:spcPct val="150000"/>
              </a:lnSpc>
            </a:pPr>
            <a:r>
              <a:rPr lang="ja-JP" altLang="en-US" sz="1200" b="1" dirty="0" smtClean="0">
                <a:latin typeface="メイリオ" panose="020B0604030504040204" pitchFamily="50" charset="-128"/>
                <a:ea typeface="メイリオ" panose="020B0604030504040204" pitchFamily="50" charset="-128"/>
              </a:rPr>
              <a:t>苗字　名前</a:t>
            </a:r>
            <a:endParaRPr kumimoji="1" lang="ja-JP" altLang="en-US" sz="1200" b="1" dirty="0">
              <a:latin typeface="メイリオ" panose="020B0604030504040204" pitchFamily="50" charset="-128"/>
              <a:ea typeface="メイリオ" panose="020B0604030504040204" pitchFamily="50" charset="-128"/>
            </a:endParaRPr>
          </a:p>
        </p:txBody>
      </p:sp>
      <p:cxnSp>
        <p:nvCxnSpPr>
          <p:cNvPr id="65" name="直線コネクタ 64"/>
          <p:cNvCxnSpPr/>
          <p:nvPr/>
        </p:nvCxnSpPr>
        <p:spPr>
          <a:xfrm>
            <a:off x="5461957" y="9731288"/>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8" name="テキスト ボックス 77"/>
          <p:cNvSpPr txBox="1"/>
          <p:nvPr/>
        </p:nvSpPr>
        <p:spPr>
          <a:xfrm>
            <a:off x="5453310" y="10336251"/>
            <a:ext cx="2349157" cy="27699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ja-JP" altLang="en-US" sz="800" dirty="0">
                <a:latin typeface="メイリオ" panose="020B0604030504040204" pitchFamily="50" charset="-128"/>
                <a:ea typeface="メイリオ" panose="020B0604030504040204" pitchFamily="50" charset="-128"/>
              </a:rPr>
              <a:t>柔道整復師</a:t>
            </a:r>
          </a:p>
        </p:txBody>
      </p:sp>
      <p:sp>
        <p:nvSpPr>
          <p:cNvPr id="80" name="テキスト ボックス 79"/>
          <p:cNvSpPr txBox="1"/>
          <p:nvPr/>
        </p:nvSpPr>
        <p:spPr>
          <a:xfrm>
            <a:off x="5461958" y="10589839"/>
            <a:ext cx="2792774" cy="303929"/>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メッセージ</a:t>
            </a:r>
            <a:endParaRPr kumimoji="1" lang="ja-JP" altLang="en-US" sz="1000" b="1" dirty="0">
              <a:latin typeface="メイリオ" panose="020B0604030504040204" pitchFamily="50" charset="-128"/>
              <a:ea typeface="メイリオ" panose="020B0604030504040204" pitchFamily="50" charset="-128"/>
            </a:endParaRPr>
          </a:p>
        </p:txBody>
      </p:sp>
      <p:cxnSp>
        <p:nvCxnSpPr>
          <p:cNvPr id="81" name="直線コネクタ 80"/>
          <p:cNvCxnSpPr/>
          <p:nvPr/>
        </p:nvCxnSpPr>
        <p:spPr>
          <a:xfrm>
            <a:off x="5459047" y="10893768"/>
            <a:ext cx="27956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a:off x="5453310" y="10893768"/>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3" name="テキスト ボックス 92"/>
          <p:cNvSpPr txBox="1"/>
          <p:nvPr/>
        </p:nvSpPr>
        <p:spPr>
          <a:xfrm>
            <a:off x="5453310" y="10916277"/>
            <a:ext cx="2801421" cy="630942"/>
          </a:xfrm>
          <a:prstGeom prst="rect">
            <a:avLst/>
          </a:prstGeom>
          <a:noFill/>
        </p:spPr>
        <p:txBody>
          <a:bodyPr wrap="square" rtlCol="0">
            <a:spAutoFit/>
          </a:bodyPr>
          <a:lstStyle/>
          <a:p>
            <a:pPr>
              <a:lnSpc>
                <a:spcPct val="150000"/>
              </a:lnSpc>
            </a:pPr>
            <a:r>
              <a:rPr lang="ja-JP" altLang="en-US" sz="800" dirty="0" err="1">
                <a:latin typeface="メイリオ" panose="020B0604030504040204" pitchFamily="50" charset="-128"/>
                <a:ea typeface="メイリオ" panose="020B0604030504040204" pitchFamily="50" charset="-128"/>
              </a:rPr>
              <a:t>テキストテキストテキストテキストテキストテキストテキストテキストテキスト</a:t>
            </a:r>
            <a:r>
              <a:rPr lang="ja-JP" altLang="en-US" sz="800" dirty="0" err="1" smtClean="0">
                <a:latin typeface="メイリオ" panose="020B0604030504040204" pitchFamily="50" charset="-128"/>
                <a:ea typeface="メイリオ" panose="020B0604030504040204" pitchFamily="50" charset="-128"/>
              </a:rPr>
              <a:t>テキストテキストテキストテキス</a:t>
            </a:r>
            <a:r>
              <a:rPr lang="ja-JP" altLang="en-US" sz="800" dirty="0" smtClean="0">
                <a:latin typeface="メイリオ" panose="020B0604030504040204" pitchFamily="50" charset="-128"/>
                <a:ea typeface="メイリオ" panose="020B0604030504040204" pitchFamily="50" charset="-128"/>
              </a:rPr>
              <a:t>トテキストテキストテキストテキストテキストテキス</a:t>
            </a:r>
            <a:endParaRPr lang="en-US" altLang="ja-JP" sz="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82921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Users\哲司\Pictures\ストレッチ鍼灸イトー整骨院\ito\ito\10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4836" y="6945438"/>
            <a:ext cx="2429814" cy="1620000"/>
          </a:xfrm>
          <a:prstGeom prst="rect">
            <a:avLst/>
          </a:prstGeom>
          <a:noFill/>
          <a:extLst>
            <a:ext uri="{909E8E84-426E-40DD-AFC4-6F175D3DCCD1}">
              <a14:hiddenFill xmlns:a14="http://schemas.microsoft.com/office/drawing/2010/main">
                <a:solidFill>
                  <a:srgbClr val="FFFFFF"/>
                </a:solidFill>
              </a14:hiddenFill>
            </a:ext>
          </a:extLst>
        </p:spPr>
      </p:pic>
      <p:sp>
        <p:nvSpPr>
          <p:cNvPr id="78" name="正方形/長方形 77"/>
          <p:cNvSpPr/>
          <p:nvPr/>
        </p:nvSpPr>
        <p:spPr>
          <a:xfrm>
            <a:off x="1328518" y="1044623"/>
            <a:ext cx="6928072" cy="117869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 name="Picture 2" descr="C:\Users\哲司\Pictures\ストレッチ鍼灸イトー整骨院\ito\ito\22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515" t="5046" r="13341" b="-5046"/>
          <a:stretch/>
        </p:blipFill>
        <p:spPr bwMode="auto">
          <a:xfrm>
            <a:off x="4139613" y="446022"/>
            <a:ext cx="4452250" cy="4420980"/>
          </a:xfrm>
          <a:prstGeom prst="ellipse">
            <a:avLst/>
          </a:prstGeom>
          <a:ln w="57150">
            <a:solidFill>
              <a:srgbClr val="B8957A"/>
            </a:solidFill>
          </a:ln>
          <a:effectLst/>
          <a:extLst>
            <a:ext uri="{909E8E84-426E-40DD-AFC4-6F175D3DCCD1}">
              <a14:hiddenFill xmlns:a14="http://schemas.microsoft.com/office/drawing/2010/main">
                <a:solidFill>
                  <a:srgbClr val="FFFFFF"/>
                </a:solidFill>
              </a14:hiddenFill>
            </a:ext>
          </a:extLst>
        </p:spPr>
      </p:pic>
      <p:sp>
        <p:nvSpPr>
          <p:cNvPr id="83" name="正方形/長方形 82"/>
          <p:cNvSpPr/>
          <p:nvPr/>
        </p:nvSpPr>
        <p:spPr>
          <a:xfrm>
            <a:off x="3994550" y="507706"/>
            <a:ext cx="4327106" cy="536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p:cNvSpPr txBox="1"/>
          <p:nvPr/>
        </p:nvSpPr>
        <p:spPr>
          <a:xfrm>
            <a:off x="1688962" y="1493350"/>
            <a:ext cx="1338828" cy="369332"/>
          </a:xfrm>
          <a:prstGeom prst="rect">
            <a:avLst/>
          </a:prstGeom>
          <a:noFill/>
        </p:spPr>
        <p:txBody>
          <a:bodyPr wrap="none" rtlCol="0">
            <a:spAutoFit/>
          </a:bodyPr>
          <a:lstStyle/>
          <a:p>
            <a:r>
              <a:rPr lang="ja-JP" altLang="en-US" sz="1800" dirty="0">
                <a:solidFill>
                  <a:schemeClr val="bg1"/>
                </a:solidFill>
                <a:latin typeface="小塚ゴシック Pro B" pitchFamily="34" charset="-128"/>
                <a:ea typeface="小塚ゴシック Pro B" pitchFamily="34" charset="-128"/>
              </a:rPr>
              <a:t>ストレッチ</a:t>
            </a:r>
            <a:endParaRPr kumimoji="1" lang="ja-JP" altLang="en-US" sz="1800" dirty="0">
              <a:solidFill>
                <a:schemeClr val="bg1"/>
              </a:solidFill>
              <a:latin typeface="小塚ゴシック Pro B" pitchFamily="34" charset="-128"/>
              <a:ea typeface="小塚ゴシック Pro B" pitchFamily="34" charset="-128"/>
            </a:endParaRPr>
          </a:p>
        </p:txBody>
      </p:sp>
      <p:sp>
        <p:nvSpPr>
          <p:cNvPr id="12" name="正方形/長方形 11"/>
          <p:cNvSpPr/>
          <p:nvPr/>
        </p:nvSpPr>
        <p:spPr>
          <a:xfrm>
            <a:off x="4018129" y="2223318"/>
            <a:ext cx="4327106" cy="2989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8256589" y="1055736"/>
            <a:ext cx="1344612" cy="2935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p:cNvCxnSpPr/>
          <p:nvPr/>
        </p:nvCxnSpPr>
        <p:spPr>
          <a:xfrm>
            <a:off x="3576638" y="2439349"/>
            <a:ext cx="467995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3576638" y="2878204"/>
            <a:ext cx="4679950"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3579548" y="2453959"/>
            <a:ext cx="4677041" cy="388568"/>
          </a:xfrm>
          <a:prstGeom prst="rect">
            <a:avLst/>
          </a:prstGeom>
          <a:noFill/>
        </p:spPr>
        <p:txBody>
          <a:bodyPr wrap="square" lIns="0" rtlCol="0">
            <a:spAutoFit/>
          </a:bodyPr>
          <a:lstStyle/>
          <a:p>
            <a:pPr>
              <a:lnSpc>
                <a:spcPct val="150000"/>
              </a:lnSpc>
            </a:pPr>
            <a:r>
              <a:rPr kumimoji="1" lang="ja-JP" altLang="en-US" sz="1400" b="1" dirty="0" smtClean="0">
                <a:latin typeface="メイリオ" panose="020B0604030504040204" pitchFamily="50" charset="-128"/>
                <a:ea typeface="メイリオ" panose="020B0604030504040204" pitchFamily="50" charset="-128"/>
              </a:rPr>
              <a:t>ストレッチの重要性</a:t>
            </a:r>
            <a:endParaRPr kumimoji="1" lang="ja-JP" altLang="en-US" sz="1400" b="1" dirty="0">
              <a:latin typeface="メイリオ" panose="020B0604030504040204" pitchFamily="50" charset="-128"/>
              <a:ea typeface="メイリオ" panose="020B0604030504040204" pitchFamily="50" charset="-128"/>
            </a:endParaRPr>
          </a:p>
        </p:txBody>
      </p:sp>
      <p:sp>
        <p:nvSpPr>
          <p:cNvPr id="95" name="テキスト ボックス 94"/>
          <p:cNvSpPr txBox="1"/>
          <p:nvPr/>
        </p:nvSpPr>
        <p:spPr>
          <a:xfrm>
            <a:off x="3629644" y="8583254"/>
            <a:ext cx="4626946" cy="346249"/>
          </a:xfrm>
          <a:prstGeom prst="rect">
            <a:avLst/>
          </a:prstGeom>
          <a:noFill/>
        </p:spPr>
        <p:txBody>
          <a:bodyPr wrap="square" lIns="0" rtlCol="0">
            <a:spAutoFit/>
          </a:bodyPr>
          <a:lstStyle/>
          <a:p>
            <a:pPr>
              <a:lnSpc>
                <a:spcPct val="150000"/>
              </a:lnSpc>
            </a:pPr>
            <a:r>
              <a:rPr kumimoji="1" lang="ja-JP" altLang="en-US" sz="1200" b="1" dirty="0" smtClean="0">
                <a:latin typeface="メイリオ" panose="020B0604030504040204" pitchFamily="50" charset="-128"/>
                <a:ea typeface="メイリオ" panose="020B0604030504040204" pitchFamily="50" charset="-128"/>
              </a:rPr>
              <a:t>ホグレル紹介動画</a:t>
            </a:r>
            <a:endParaRPr kumimoji="1" lang="ja-JP" altLang="en-US" sz="1200" b="1" dirty="0">
              <a:latin typeface="メイリオ" panose="020B0604030504040204" pitchFamily="50" charset="-128"/>
              <a:ea typeface="メイリオ" panose="020B0604030504040204" pitchFamily="50" charset="-128"/>
            </a:endParaRPr>
          </a:p>
        </p:txBody>
      </p:sp>
      <p:cxnSp>
        <p:nvCxnSpPr>
          <p:cNvPr id="22" name="直線コネクタ 21"/>
          <p:cNvCxnSpPr/>
          <p:nvPr/>
        </p:nvCxnSpPr>
        <p:spPr>
          <a:xfrm>
            <a:off x="3570901" y="8686980"/>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1714" y="-20313"/>
            <a:ext cx="9602915" cy="9326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ヘッダー</a:t>
            </a:r>
            <a:endParaRPr kumimoji="1" lang="ja-JP" altLang="en-US" dirty="0"/>
          </a:p>
        </p:txBody>
      </p:sp>
      <p:sp>
        <p:nvSpPr>
          <p:cNvPr id="80" name="正方形/長方形 79"/>
          <p:cNvSpPr/>
          <p:nvPr/>
        </p:nvSpPr>
        <p:spPr>
          <a:xfrm>
            <a:off x="1328519" y="2433410"/>
            <a:ext cx="1936870" cy="52213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サイドナビ</a:t>
            </a:r>
            <a:endParaRPr kumimoji="1" lang="ja-JP" altLang="en-US" dirty="0"/>
          </a:p>
        </p:txBody>
      </p:sp>
      <p:cxnSp>
        <p:nvCxnSpPr>
          <p:cNvPr id="34" name="直線コネクタ 33"/>
          <p:cNvCxnSpPr/>
          <p:nvPr/>
        </p:nvCxnSpPr>
        <p:spPr>
          <a:xfrm>
            <a:off x="3576638" y="5455494"/>
            <a:ext cx="467995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3576638" y="5894349"/>
            <a:ext cx="4679950"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6" name="テキスト ボックス 35"/>
          <p:cNvSpPr txBox="1"/>
          <p:nvPr/>
        </p:nvSpPr>
        <p:spPr>
          <a:xfrm>
            <a:off x="3579548" y="5470104"/>
            <a:ext cx="4677041" cy="415498"/>
          </a:xfrm>
          <a:prstGeom prst="rect">
            <a:avLst/>
          </a:prstGeom>
          <a:noFill/>
        </p:spPr>
        <p:txBody>
          <a:bodyPr wrap="square" lIns="0" rtlCol="0">
            <a:spAutoFit/>
          </a:bodyPr>
          <a:lstStyle/>
          <a:p>
            <a:pPr>
              <a:lnSpc>
                <a:spcPct val="150000"/>
              </a:lnSpc>
            </a:pPr>
            <a:r>
              <a:rPr kumimoji="1" lang="ja-JP" altLang="en-US" sz="1400" b="1" dirty="0" smtClean="0">
                <a:latin typeface="メイリオ" panose="020B0604030504040204" pitchFamily="50" charset="-128"/>
                <a:ea typeface="メイリオ" panose="020B0604030504040204" pitchFamily="50" charset="-128"/>
              </a:rPr>
              <a:t>新感覚！ストレッチマシン「ホグレル」</a:t>
            </a:r>
            <a:endParaRPr kumimoji="1" lang="ja-JP" altLang="en-US" sz="1400" b="1" dirty="0">
              <a:latin typeface="メイリオ" panose="020B0604030504040204" pitchFamily="50" charset="-128"/>
              <a:ea typeface="メイリオ" panose="020B0604030504040204" pitchFamily="50" charset="-128"/>
            </a:endParaRPr>
          </a:p>
        </p:txBody>
      </p:sp>
      <p:sp>
        <p:nvSpPr>
          <p:cNvPr id="37" name="テキスト ボックス 36"/>
          <p:cNvSpPr txBox="1"/>
          <p:nvPr/>
        </p:nvSpPr>
        <p:spPr>
          <a:xfrm>
            <a:off x="3579549" y="3084921"/>
            <a:ext cx="3165322" cy="388568"/>
          </a:xfrm>
          <a:prstGeom prst="rect">
            <a:avLst/>
          </a:prstGeom>
          <a:noFill/>
        </p:spPr>
        <p:txBody>
          <a:bodyPr wrap="square" lIns="0" rtlCol="0">
            <a:spAutoFit/>
          </a:bodyPr>
          <a:lstStyle/>
          <a:p>
            <a:pPr>
              <a:lnSpc>
                <a:spcPct val="150000"/>
              </a:lnSpc>
            </a:pPr>
            <a:r>
              <a:rPr lang="ja-JP" altLang="en-US" sz="1400" b="1" dirty="0">
                <a:solidFill>
                  <a:srgbClr val="90BD16"/>
                </a:solidFill>
                <a:latin typeface="メイリオ" panose="020B0604030504040204" pitchFamily="50" charset="-128"/>
                <a:ea typeface="メイリオ" panose="020B0604030504040204" pitchFamily="50" charset="-128"/>
              </a:rPr>
              <a:t>柔軟性の獲得とバランスの良い姿勢</a:t>
            </a:r>
          </a:p>
        </p:txBody>
      </p:sp>
      <p:pic>
        <p:nvPicPr>
          <p:cNvPr id="2050" name="Picture 2" descr="\\Filesrv01\share\02制作\ディレクター\★素材集\xf3185111081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4870" y="3236539"/>
            <a:ext cx="1509864" cy="1509864"/>
          </a:xfrm>
          <a:prstGeom prst="rect">
            <a:avLst/>
          </a:prstGeom>
          <a:noFill/>
          <a:extLst>
            <a:ext uri="{909E8E84-426E-40DD-AFC4-6F175D3DCCD1}">
              <a14:hiddenFill xmlns:a14="http://schemas.microsoft.com/office/drawing/2010/main">
                <a:solidFill>
                  <a:srgbClr val="FFFFFF"/>
                </a:solidFill>
              </a14:hiddenFill>
            </a:ext>
          </a:extLst>
        </p:spPr>
      </p:pic>
      <p:sp>
        <p:nvSpPr>
          <p:cNvPr id="38" name="テキスト ボックス 37"/>
          <p:cNvSpPr txBox="1"/>
          <p:nvPr/>
        </p:nvSpPr>
        <p:spPr>
          <a:xfrm>
            <a:off x="3579549" y="3551222"/>
            <a:ext cx="3165322" cy="1200329"/>
          </a:xfrm>
          <a:prstGeom prst="rect">
            <a:avLst/>
          </a:prstGeom>
          <a:noFill/>
        </p:spPr>
        <p:txBody>
          <a:bodyPr wrap="square" rtlCol="0">
            <a:spAutoFit/>
          </a:bodyPr>
          <a:lstStyle/>
          <a:p>
            <a:pPr>
              <a:lnSpc>
                <a:spcPct val="150000"/>
              </a:lnSpc>
            </a:pPr>
            <a:r>
              <a:rPr kumimoji="1" lang="ja-JP" altLang="en-US" sz="800" dirty="0" smtClean="0">
                <a:latin typeface="メイリオ" panose="020B0604030504040204" pitchFamily="50" charset="-128"/>
                <a:ea typeface="メイリオ" panose="020B0604030504040204" pitchFamily="50" charset="-128"/>
              </a:rPr>
              <a:t>長く健康な体でいるために、動作のパフォーマンスを上げるために必要となるのが「柔軟性」と「バランスの良い姿勢」です。</a:t>
            </a:r>
            <a:endParaRPr kumimoji="1" lang="en-US" altLang="ja-JP" sz="800" dirty="0" smtClean="0">
              <a:latin typeface="メイリオ" panose="020B0604030504040204" pitchFamily="50" charset="-128"/>
              <a:ea typeface="メイリオ" panose="020B0604030504040204" pitchFamily="50" charset="-128"/>
            </a:endParaRPr>
          </a:p>
          <a:p>
            <a:pPr>
              <a:lnSpc>
                <a:spcPct val="150000"/>
              </a:lnSpc>
            </a:pPr>
            <a:r>
              <a:rPr lang="ja-JP" altLang="en-US" sz="800" dirty="0" smtClean="0">
                <a:latin typeface="メイリオ" panose="020B0604030504040204" pitchFamily="50" charset="-128"/>
                <a:ea typeface="メイリオ" panose="020B0604030504040204" pitchFamily="50" charset="-128"/>
              </a:rPr>
              <a:t>体が硬く、姿勢が悪いと伝達の悪い非効率的な動作で体全体がズレ</a:t>
            </a:r>
            <a:r>
              <a:rPr lang="ja-JP" altLang="en-US" sz="800" dirty="0" err="1" smtClean="0">
                <a:latin typeface="メイリオ" panose="020B0604030504040204" pitchFamily="50" charset="-128"/>
                <a:ea typeface="メイリオ" panose="020B0604030504040204" pitchFamily="50" charset="-128"/>
              </a:rPr>
              <a:t>て</a:t>
            </a:r>
            <a:r>
              <a:rPr lang="ja-JP" altLang="en-US" sz="800" dirty="0" smtClean="0">
                <a:latin typeface="メイリオ" panose="020B0604030504040204" pitchFamily="50" charset="-128"/>
                <a:ea typeface="メイリオ" panose="020B0604030504040204" pitchFamily="50" charset="-128"/>
              </a:rPr>
              <a:t>いき、疲れやすく、血行不良や老廃物が滞留しやすい体となり肩こりや腰痛、腕が上がらない、パフォーマンスの低下など様々な障害を引き起こします。</a:t>
            </a:r>
            <a:endParaRPr kumimoji="1" lang="ja-JP" altLang="en-US" sz="800" dirty="0">
              <a:latin typeface="メイリオ" panose="020B0604030504040204" pitchFamily="50" charset="-128"/>
              <a:ea typeface="メイリオ" panose="020B0604030504040204" pitchFamily="50" charset="-128"/>
            </a:endParaRPr>
          </a:p>
        </p:txBody>
      </p:sp>
      <p:sp>
        <p:nvSpPr>
          <p:cNvPr id="39" name="テキスト ボックス 38"/>
          <p:cNvSpPr txBox="1"/>
          <p:nvPr/>
        </p:nvSpPr>
        <p:spPr>
          <a:xfrm>
            <a:off x="3579548" y="4751551"/>
            <a:ext cx="4675185" cy="461665"/>
          </a:xfrm>
          <a:prstGeom prst="rect">
            <a:avLst/>
          </a:prstGeom>
          <a:noFill/>
        </p:spPr>
        <p:txBody>
          <a:bodyPr wrap="square" rtlCol="0">
            <a:spAutoFit/>
          </a:bodyPr>
          <a:lstStyle/>
          <a:p>
            <a:pPr>
              <a:lnSpc>
                <a:spcPct val="150000"/>
              </a:lnSpc>
            </a:pPr>
            <a:r>
              <a:rPr kumimoji="1" lang="ja-JP" altLang="en-US" sz="800" dirty="0" smtClean="0">
                <a:latin typeface="メイリオ" panose="020B0604030504040204" pitchFamily="50" charset="-128"/>
                <a:ea typeface="メイリオ" panose="020B0604030504040204" pitchFamily="50" charset="-128"/>
              </a:rPr>
              <a:t>そうならないためにも、柔軟性の獲得を第一とした</a:t>
            </a:r>
            <a:r>
              <a:rPr kumimoji="1" lang="ja-JP" altLang="en-US" sz="800" b="1" dirty="0" smtClean="0">
                <a:latin typeface="メイリオ" panose="020B0604030504040204" pitchFamily="50" charset="-128"/>
                <a:ea typeface="メイリオ" panose="020B0604030504040204" pitchFamily="50" charset="-128"/>
              </a:rPr>
              <a:t>「筋肉をほぐし、根本改善を行うマシントレーニング“ホグレル“」</a:t>
            </a:r>
            <a:r>
              <a:rPr kumimoji="1" lang="ja-JP" altLang="en-US" sz="800" dirty="0" smtClean="0">
                <a:latin typeface="メイリオ" panose="020B0604030504040204" pitchFamily="50" charset="-128"/>
                <a:ea typeface="メイリオ" panose="020B0604030504040204" pitchFamily="50" charset="-128"/>
              </a:rPr>
              <a:t>が非常に有効です。</a:t>
            </a:r>
            <a:endParaRPr kumimoji="1" lang="ja-JP" altLang="en-US" sz="800" dirty="0">
              <a:latin typeface="メイリオ" panose="020B0604030504040204" pitchFamily="50" charset="-128"/>
              <a:ea typeface="メイリオ" panose="020B0604030504040204" pitchFamily="50" charset="-128"/>
            </a:endParaRPr>
          </a:p>
        </p:txBody>
      </p:sp>
      <p:sp>
        <p:nvSpPr>
          <p:cNvPr id="40" name="テキスト ボックス 39"/>
          <p:cNvSpPr txBox="1"/>
          <p:nvPr/>
        </p:nvSpPr>
        <p:spPr>
          <a:xfrm>
            <a:off x="3579549" y="6040750"/>
            <a:ext cx="4675184" cy="738664"/>
          </a:xfrm>
          <a:prstGeom prst="rect">
            <a:avLst/>
          </a:prstGeom>
          <a:noFill/>
        </p:spPr>
        <p:txBody>
          <a:bodyPr wrap="square" lIns="0" rtlCol="0">
            <a:spAutoFit/>
          </a:bodyPr>
          <a:lstStyle/>
          <a:p>
            <a:pPr>
              <a:lnSpc>
                <a:spcPct val="150000"/>
              </a:lnSpc>
            </a:pPr>
            <a:r>
              <a:rPr lang="ja-JP" altLang="en-US" sz="1400" b="1" dirty="0">
                <a:solidFill>
                  <a:srgbClr val="90BD16"/>
                </a:solidFill>
                <a:latin typeface="メイリオ" panose="020B0604030504040204" pitchFamily="50" charset="-128"/>
                <a:ea typeface="メイリオ" panose="020B0604030504040204" pitchFamily="50" charset="-128"/>
              </a:rPr>
              <a:t>ホグレルは柔軟性を向上させ</a:t>
            </a:r>
            <a:endParaRPr lang="en-US" altLang="ja-JP" sz="1400" b="1" dirty="0">
              <a:solidFill>
                <a:srgbClr val="90BD16"/>
              </a:solidFill>
              <a:latin typeface="メイリオ" panose="020B0604030504040204" pitchFamily="50" charset="-128"/>
              <a:ea typeface="メイリオ" panose="020B0604030504040204" pitchFamily="50" charset="-128"/>
            </a:endParaRPr>
          </a:p>
          <a:p>
            <a:pPr>
              <a:lnSpc>
                <a:spcPct val="150000"/>
              </a:lnSpc>
            </a:pPr>
            <a:r>
              <a:rPr lang="ja-JP" altLang="en-US" sz="1400" b="1" dirty="0">
                <a:solidFill>
                  <a:srgbClr val="90BD16"/>
                </a:solidFill>
                <a:latin typeface="メイリオ" panose="020B0604030504040204" pitchFamily="50" charset="-128"/>
                <a:ea typeface="メイリオ" panose="020B0604030504040204" pitchFamily="50" charset="-128"/>
              </a:rPr>
              <a:t>機能改善、動作改善を行う新しいトレーニング</a:t>
            </a:r>
          </a:p>
        </p:txBody>
      </p:sp>
      <p:pic>
        <p:nvPicPr>
          <p:cNvPr id="2051" name="Picture 3" descr="\\Filesrv01\share\01営業部\【顧客情報】\ストレッチ鍼灸イトー整骨院\新規\下層\common_log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3465" y="7597434"/>
            <a:ext cx="2143125" cy="381000"/>
          </a:xfrm>
          <a:prstGeom prst="rect">
            <a:avLst/>
          </a:prstGeom>
          <a:noFill/>
          <a:extLst>
            <a:ext uri="{909E8E84-426E-40DD-AFC4-6F175D3DCCD1}">
              <a14:hiddenFill xmlns:a14="http://schemas.microsoft.com/office/drawing/2010/main">
                <a:solidFill>
                  <a:srgbClr val="FFFFFF"/>
                </a:solidFill>
              </a14:hiddenFill>
            </a:ext>
          </a:extLst>
        </p:spPr>
      </p:pic>
      <p:sp>
        <p:nvSpPr>
          <p:cNvPr id="42" name="テキスト ボックス 41"/>
          <p:cNvSpPr txBox="1"/>
          <p:nvPr/>
        </p:nvSpPr>
        <p:spPr>
          <a:xfrm>
            <a:off x="3579548" y="11508938"/>
            <a:ext cx="4677041" cy="1015663"/>
          </a:xfrm>
          <a:prstGeom prst="rect">
            <a:avLst/>
          </a:prstGeom>
          <a:noFill/>
        </p:spPr>
        <p:txBody>
          <a:bodyPr wrap="square" rtlCol="0">
            <a:spAutoFit/>
          </a:bodyPr>
          <a:lstStyle/>
          <a:p>
            <a:pPr>
              <a:lnSpc>
                <a:spcPct val="150000"/>
              </a:lnSpc>
            </a:pPr>
            <a:r>
              <a:rPr kumimoji="1" lang="ja-JP" altLang="en-US" sz="800" dirty="0" smtClean="0">
                <a:latin typeface="メイリオ" panose="020B0604030504040204" pitchFamily="50" charset="-128"/>
                <a:ea typeface="メイリオ" panose="020B0604030504040204" pitchFamily="50" charset="-128"/>
              </a:rPr>
              <a:t>最大の特徴は「筋肉をリラックスさせ、負荷をほとんどかけず行うトレーニング」だということです。</a:t>
            </a:r>
            <a:endParaRPr kumimoji="1" lang="en-US" altLang="ja-JP" sz="800" dirty="0" smtClean="0">
              <a:latin typeface="メイリオ" panose="020B0604030504040204" pitchFamily="50" charset="-128"/>
              <a:ea typeface="メイリオ" panose="020B0604030504040204" pitchFamily="50" charset="-128"/>
            </a:endParaRPr>
          </a:p>
          <a:p>
            <a:pPr>
              <a:lnSpc>
                <a:spcPct val="150000"/>
              </a:lnSpc>
            </a:pPr>
            <a:r>
              <a:rPr kumimoji="1" lang="en-US" altLang="ja-JP" sz="800" dirty="0" smtClean="0">
                <a:latin typeface="メイリオ" panose="020B0604030504040204" pitchFamily="50" charset="-128"/>
                <a:ea typeface="メイリオ" panose="020B0604030504040204" pitchFamily="50" charset="-128"/>
              </a:rPr>
              <a:t>1</a:t>
            </a:r>
            <a:r>
              <a:rPr kumimoji="1" lang="ja-JP" altLang="en-US" sz="800" dirty="0" smtClean="0">
                <a:latin typeface="メイリオ" panose="020B0604030504040204" pitchFamily="50" charset="-128"/>
                <a:ea typeface="メイリオ" panose="020B0604030504040204" pitchFamily="50" charset="-128"/>
              </a:rPr>
              <a:t>回約</a:t>
            </a:r>
            <a:r>
              <a:rPr kumimoji="1" lang="en-US" altLang="ja-JP" sz="800" dirty="0" smtClean="0">
                <a:latin typeface="メイリオ" panose="020B0604030504040204" pitchFamily="50" charset="-128"/>
                <a:ea typeface="メイリオ" panose="020B0604030504040204" pitchFamily="50" charset="-128"/>
              </a:rPr>
              <a:t>15</a:t>
            </a:r>
            <a:r>
              <a:rPr kumimoji="1" lang="ja-JP" altLang="en-US" sz="800" dirty="0" smtClean="0">
                <a:latin typeface="メイリオ" panose="020B0604030504040204" pitchFamily="50" charset="-128"/>
                <a:ea typeface="メイリオ" panose="020B0604030504040204" pitchFamily="50" charset="-128"/>
              </a:rPr>
              <a:t>分程度の短時間で、負荷の非常に少ない体にやさしい運動を行うことで、</a:t>
            </a:r>
            <a:r>
              <a:rPr kumimoji="1" lang="ja-JP" altLang="en-US" sz="800" b="1" dirty="0" smtClean="0">
                <a:latin typeface="メイリオ" panose="020B0604030504040204" pitchFamily="50" charset="-128"/>
                <a:ea typeface="メイリオ" panose="020B0604030504040204" pitchFamily="50" charset="-128"/>
              </a:rPr>
              <a:t>関節の可動域を広げ、血行を高めることで循環の良い体に変え、効率的な神経伝達によるしなやかな動きを獲得できます。</a:t>
            </a:r>
            <a:endParaRPr kumimoji="1" lang="ja-JP" altLang="en-US" sz="800" b="1" dirty="0">
              <a:latin typeface="メイリオ" panose="020B0604030504040204" pitchFamily="50" charset="-128"/>
              <a:ea typeface="メイリオ" panose="020B0604030504040204" pitchFamily="50" charset="-128"/>
            </a:endParaRPr>
          </a:p>
        </p:txBody>
      </p:sp>
      <p:sp>
        <p:nvSpPr>
          <p:cNvPr id="45" name="テキスト ボックス 44"/>
          <p:cNvSpPr txBox="1"/>
          <p:nvPr/>
        </p:nvSpPr>
        <p:spPr>
          <a:xfrm>
            <a:off x="9621861" y="1493350"/>
            <a:ext cx="1146468" cy="477054"/>
          </a:xfrm>
          <a:prstGeom prst="rect">
            <a:avLst/>
          </a:prstGeom>
          <a:noFill/>
        </p:spPr>
        <p:txBody>
          <a:bodyPr wrap="none" rtlCol="0">
            <a:spAutoFit/>
          </a:bodyPr>
          <a:lstStyle/>
          <a:p>
            <a:r>
              <a:rPr lang="en-US" altLang="ja-JP" dirty="0"/>
              <a:t>228.jpg</a:t>
            </a:r>
            <a:endParaRPr kumimoji="1" lang="ja-JP" altLang="en-US" dirty="0"/>
          </a:p>
        </p:txBody>
      </p:sp>
      <p:sp>
        <p:nvSpPr>
          <p:cNvPr id="47" name="テキスト ボックス 46"/>
          <p:cNvSpPr txBox="1"/>
          <p:nvPr/>
        </p:nvSpPr>
        <p:spPr>
          <a:xfrm>
            <a:off x="3570901" y="12524601"/>
            <a:ext cx="4685687" cy="276999"/>
          </a:xfrm>
          <a:prstGeom prst="rect">
            <a:avLst/>
          </a:prstGeom>
          <a:noFill/>
        </p:spPr>
        <p:txBody>
          <a:bodyPr wrap="square" rtlCol="0">
            <a:spAutoFit/>
          </a:bodyPr>
          <a:lstStyle/>
          <a:p>
            <a:pPr algn="ctr"/>
            <a:r>
              <a:rPr kumimoji="1" lang="en-US" altLang="ja-JP" sz="1200" spc="300" dirty="0" smtClean="0">
                <a:latin typeface="小塚ゴシック Pro B" pitchFamily="34" charset="-128"/>
                <a:ea typeface="小塚ゴシック Pro B" pitchFamily="34" charset="-128"/>
              </a:rPr>
              <a:t>【</a:t>
            </a:r>
            <a:r>
              <a:rPr kumimoji="1" lang="ja-JP" altLang="en-US" sz="1200" spc="300" dirty="0" smtClean="0">
                <a:latin typeface="小塚ゴシック Pro B" pitchFamily="34" charset="-128"/>
                <a:ea typeface="小塚ゴシック Pro B" pitchFamily="34" charset="-128"/>
              </a:rPr>
              <a:t>次のページに続きます</a:t>
            </a:r>
            <a:r>
              <a:rPr kumimoji="1" lang="en-US" altLang="ja-JP" sz="1200" spc="300" dirty="0" smtClean="0">
                <a:latin typeface="小塚ゴシック Pro B" pitchFamily="34" charset="-128"/>
                <a:ea typeface="小塚ゴシック Pro B" pitchFamily="34" charset="-128"/>
              </a:rPr>
              <a:t>】</a:t>
            </a:r>
            <a:endParaRPr kumimoji="1" lang="ja-JP" altLang="en-US" sz="1200" spc="300" dirty="0">
              <a:latin typeface="小塚ゴシック Pro B" pitchFamily="34" charset="-128"/>
              <a:ea typeface="小塚ゴシック Pro B" pitchFamily="34" charset="-128"/>
            </a:endParaRPr>
          </a:p>
        </p:txBody>
      </p:sp>
      <p:sp>
        <p:nvSpPr>
          <p:cNvPr id="6" name="正方形/長方形 5"/>
          <p:cNvSpPr/>
          <p:nvPr/>
        </p:nvSpPr>
        <p:spPr>
          <a:xfrm>
            <a:off x="9621861" y="9425220"/>
            <a:ext cx="2523759" cy="15122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smtClean="0"/>
              <a:t>動画</a:t>
            </a:r>
            <a:r>
              <a:rPr kumimoji="1" lang="en-US" altLang="ja-JP" sz="1800" dirty="0" smtClean="0"/>
              <a:t>Ur</a:t>
            </a:r>
            <a:r>
              <a:rPr kumimoji="1" lang="ja-JP" altLang="en-US" sz="1800" dirty="0" smtClean="0"/>
              <a:t>ｌ</a:t>
            </a:r>
            <a:r>
              <a:rPr lang="ja-JP" altLang="en-US" sz="1800" dirty="0" smtClean="0"/>
              <a:t>：</a:t>
            </a:r>
            <a:endParaRPr lang="en-US" altLang="ja-JP" sz="1800" dirty="0" smtClean="0"/>
          </a:p>
          <a:p>
            <a:pPr algn="ctr"/>
            <a:r>
              <a:rPr lang="en-US" altLang="ja-JP" sz="1800" dirty="0"/>
              <a:t>https://www.youtube.com/watch?v=KNOZeuVYdaw&amp;feature=youtu.be</a:t>
            </a:r>
          </a:p>
        </p:txBody>
      </p:sp>
      <p:sp>
        <p:nvSpPr>
          <p:cNvPr id="8" name="正方形/長方形 7"/>
          <p:cNvSpPr/>
          <p:nvPr/>
        </p:nvSpPr>
        <p:spPr>
          <a:xfrm>
            <a:off x="3570901" y="9065170"/>
            <a:ext cx="4683832" cy="23043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t>Youtube</a:t>
            </a:r>
            <a:r>
              <a:rPr kumimoji="1" lang="ja-JP" altLang="en-US" dirty="0" smtClean="0"/>
              <a:t>動画</a:t>
            </a:r>
            <a:endParaRPr kumimoji="1" lang="ja-JP" altLang="en-US" dirty="0"/>
          </a:p>
        </p:txBody>
      </p:sp>
    </p:spTree>
    <p:extLst>
      <p:ext uri="{BB962C8B-B14F-4D97-AF65-F5344CB8AC3E}">
        <p14:creationId xmlns:p14="http://schemas.microsoft.com/office/powerpoint/2010/main" val="2053615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descr="\\Filesrv01\share\01営業部\【顧客情報】\ストレッチ鍼灸イトー整骨院\新規\下層\208 - コピー.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3281" y="9875242"/>
            <a:ext cx="1800000" cy="1200092"/>
          </a:xfrm>
          <a:prstGeom prst="rect">
            <a:avLst/>
          </a:prstGeom>
          <a:noFill/>
          <a:extLst>
            <a:ext uri="{909E8E84-426E-40DD-AFC4-6F175D3DCCD1}">
              <a14:hiddenFill xmlns:a14="http://schemas.microsoft.com/office/drawing/2010/main">
                <a:solidFill>
                  <a:srgbClr val="FFFFFF"/>
                </a:solidFill>
              </a14:hiddenFill>
            </a:ext>
          </a:extLst>
        </p:spPr>
      </p:pic>
      <p:sp>
        <p:nvSpPr>
          <p:cNvPr id="103" name="テキスト ボックス 102"/>
          <p:cNvSpPr txBox="1"/>
          <p:nvPr/>
        </p:nvSpPr>
        <p:spPr>
          <a:xfrm>
            <a:off x="3570901" y="12563236"/>
            <a:ext cx="4685687" cy="276999"/>
          </a:xfrm>
          <a:prstGeom prst="rect">
            <a:avLst/>
          </a:prstGeom>
          <a:noFill/>
        </p:spPr>
        <p:txBody>
          <a:bodyPr wrap="square" rtlCol="0">
            <a:spAutoFit/>
          </a:bodyPr>
          <a:lstStyle/>
          <a:p>
            <a:pPr algn="ctr"/>
            <a:r>
              <a:rPr kumimoji="1" lang="en-US" altLang="ja-JP" sz="1200" spc="300" dirty="0" smtClean="0">
                <a:latin typeface="小塚ゴシック Pro B" pitchFamily="34" charset="-128"/>
                <a:ea typeface="小塚ゴシック Pro B" pitchFamily="34" charset="-128"/>
              </a:rPr>
              <a:t>【</a:t>
            </a:r>
            <a:r>
              <a:rPr kumimoji="1" lang="ja-JP" altLang="en-US" sz="1200" spc="300" dirty="0" smtClean="0">
                <a:latin typeface="小塚ゴシック Pro B" pitchFamily="34" charset="-128"/>
                <a:ea typeface="小塚ゴシック Pro B" pitchFamily="34" charset="-128"/>
              </a:rPr>
              <a:t>次のページに続きます</a:t>
            </a:r>
            <a:r>
              <a:rPr kumimoji="1" lang="en-US" altLang="ja-JP" sz="1200" spc="300" dirty="0" smtClean="0">
                <a:latin typeface="小塚ゴシック Pro B" pitchFamily="34" charset="-128"/>
                <a:ea typeface="小塚ゴシック Pro B" pitchFamily="34" charset="-128"/>
              </a:rPr>
              <a:t>】</a:t>
            </a:r>
            <a:endParaRPr kumimoji="1" lang="ja-JP" altLang="en-US" sz="1200" spc="300" dirty="0">
              <a:latin typeface="小塚ゴシック Pro B" pitchFamily="34" charset="-128"/>
              <a:ea typeface="小塚ゴシック Pro B" pitchFamily="34" charset="-128"/>
            </a:endParaRPr>
          </a:p>
        </p:txBody>
      </p:sp>
      <p:pic>
        <p:nvPicPr>
          <p:cNvPr id="2053" name="Picture 5" descr="\\Filesrv01\share\02制作\ディレクター\★素材集\gf1120280505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9549" y="6749713"/>
            <a:ext cx="1800000" cy="120086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Filesrv01\share\02制作\ディレクター\★素材集\gf1420561296l.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966" b="40580"/>
          <a:stretch/>
        </p:blipFill>
        <p:spPr bwMode="auto">
          <a:xfrm>
            <a:off x="3579549" y="3739139"/>
            <a:ext cx="1800000" cy="1200865"/>
          </a:xfrm>
          <a:prstGeom prst="rect">
            <a:avLst/>
          </a:prstGeom>
          <a:noFill/>
          <a:extLst>
            <a:ext uri="{909E8E84-426E-40DD-AFC4-6F175D3DCCD1}">
              <a14:hiddenFill xmlns:a14="http://schemas.microsoft.com/office/drawing/2010/main">
                <a:solidFill>
                  <a:srgbClr val="FFFFFF"/>
                </a:solidFill>
              </a14:hiddenFill>
            </a:ext>
          </a:extLst>
        </p:spPr>
      </p:pic>
      <p:sp>
        <p:nvSpPr>
          <p:cNvPr id="45" name="テキスト ボックス 44"/>
          <p:cNvSpPr txBox="1"/>
          <p:nvPr/>
        </p:nvSpPr>
        <p:spPr>
          <a:xfrm>
            <a:off x="3579548" y="3331739"/>
            <a:ext cx="4677041" cy="303929"/>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リハビリテーション中の方</a:t>
            </a:r>
            <a:endParaRPr kumimoji="1" lang="ja-JP" altLang="en-US" sz="1000" b="1" dirty="0">
              <a:latin typeface="メイリオ" panose="020B0604030504040204" pitchFamily="50" charset="-128"/>
              <a:ea typeface="メイリオ" panose="020B0604030504040204" pitchFamily="50" charset="-128"/>
            </a:endParaRPr>
          </a:p>
        </p:txBody>
      </p:sp>
      <p:cxnSp>
        <p:nvCxnSpPr>
          <p:cNvPr id="47" name="直線コネクタ 46"/>
          <p:cNvCxnSpPr/>
          <p:nvPr/>
        </p:nvCxnSpPr>
        <p:spPr>
          <a:xfrm>
            <a:off x="3576638" y="3635668"/>
            <a:ext cx="46799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3570901" y="3635668"/>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5379549" y="3942261"/>
            <a:ext cx="2877040" cy="2308324"/>
          </a:xfrm>
          <a:prstGeom prst="rect">
            <a:avLst/>
          </a:prstGeom>
          <a:noFill/>
        </p:spPr>
        <p:txBody>
          <a:bodyPr wrap="square" rtlCol="0">
            <a:spAutoFit/>
          </a:bodyPr>
          <a:lstStyle/>
          <a:p>
            <a:pPr>
              <a:lnSpc>
                <a:spcPct val="150000"/>
              </a:lnSpc>
            </a:pPr>
            <a:r>
              <a:rPr kumimoji="1" lang="ja-JP" altLang="en-US" sz="800" dirty="0" smtClean="0">
                <a:latin typeface="メイリオ" panose="020B0604030504040204" pitchFamily="50" charset="-128"/>
                <a:ea typeface="メイリオ" panose="020B0604030504040204" pitchFamily="50" charset="-128"/>
              </a:rPr>
              <a:t>従来のリハビリでは基本的に「固定し、負担がかからないようにして治るのを待つ」というものでしたが、これでは治りも遅く、放置すると本来の機能も戻らなくなってしまうことも有りました。</a:t>
            </a:r>
            <a:endParaRPr kumimoji="1" lang="en-US" altLang="ja-JP" sz="800" dirty="0" smtClean="0">
              <a:latin typeface="メイリオ" panose="020B0604030504040204" pitchFamily="50" charset="-128"/>
              <a:ea typeface="メイリオ" panose="020B0604030504040204" pitchFamily="50" charset="-128"/>
            </a:endParaRPr>
          </a:p>
          <a:p>
            <a:pPr>
              <a:lnSpc>
                <a:spcPct val="150000"/>
              </a:lnSpc>
            </a:pPr>
            <a:r>
              <a:rPr lang="ja-JP" altLang="en-US" sz="800" dirty="0" smtClean="0">
                <a:latin typeface="メイリオ" panose="020B0604030504040204" pitchFamily="50" charset="-128"/>
                <a:ea typeface="メイリオ" panose="020B0604030504040204" pitchFamily="50" charset="-128"/>
              </a:rPr>
              <a:t>ホグレルを使用したリハビリテーションは、筋肉をリラックスさせた状態で繰り返し動かすことで血流を促進させていきます。神経や筋に大きな負担をかけずに、関節の動きを改善させ、人が本来持っている身体機能を取り戻します。</a:t>
            </a:r>
            <a:endParaRPr lang="en-US" altLang="ja-JP" sz="800" dirty="0" smtClean="0">
              <a:latin typeface="メイリオ" panose="020B0604030504040204" pitchFamily="50" charset="-128"/>
              <a:ea typeface="メイリオ" panose="020B0604030504040204" pitchFamily="50" charset="-128"/>
            </a:endParaRPr>
          </a:p>
          <a:p>
            <a:pPr>
              <a:lnSpc>
                <a:spcPct val="150000"/>
              </a:lnSpc>
            </a:pPr>
            <a:r>
              <a:rPr lang="ja-JP" altLang="en-US" sz="800" dirty="0" smtClean="0">
                <a:latin typeface="メイリオ" panose="020B0604030504040204" pitchFamily="50" charset="-128"/>
                <a:ea typeface="メイリオ" panose="020B0604030504040204" pitchFamily="50" charset="-128"/>
              </a:rPr>
              <a:t>ある程度まで、リハビリが進んだら手技との併用により、効率的にリハビリを進めて行けます。</a:t>
            </a:r>
            <a:endParaRPr lang="en-US" altLang="ja-JP" sz="800" dirty="0" smtClean="0">
              <a:latin typeface="メイリオ" panose="020B0604030504040204" pitchFamily="50" charset="-128"/>
              <a:ea typeface="メイリオ" panose="020B0604030504040204" pitchFamily="50" charset="-128"/>
            </a:endParaRPr>
          </a:p>
          <a:p>
            <a:pPr>
              <a:lnSpc>
                <a:spcPct val="150000"/>
              </a:lnSpc>
            </a:pPr>
            <a:r>
              <a:rPr lang="ja-JP" altLang="en-US" sz="800" dirty="0" smtClean="0">
                <a:latin typeface="メイリオ" panose="020B0604030504040204" pitchFamily="50" charset="-128"/>
                <a:ea typeface="メイリオ" panose="020B0604030504040204" pitchFamily="50" charset="-128"/>
              </a:rPr>
              <a:t>ホグレルは「低負荷」「低抵抗」ですので、高齢者の方でも安心してご使用いただけます。</a:t>
            </a:r>
            <a:endParaRPr kumimoji="1" lang="ja-JP" altLang="en-US" sz="800" dirty="0">
              <a:latin typeface="メイリオ" panose="020B0604030504040204" pitchFamily="50" charset="-128"/>
              <a:ea typeface="メイリオ" panose="020B0604030504040204" pitchFamily="50" charset="-128"/>
            </a:endParaRPr>
          </a:p>
        </p:txBody>
      </p:sp>
      <p:sp>
        <p:nvSpPr>
          <p:cNvPr id="52" name="テキスト ボックス 51"/>
          <p:cNvSpPr txBox="1"/>
          <p:nvPr/>
        </p:nvSpPr>
        <p:spPr>
          <a:xfrm>
            <a:off x="5448691" y="3698611"/>
            <a:ext cx="2807898" cy="303929"/>
          </a:xfrm>
          <a:prstGeom prst="rect">
            <a:avLst/>
          </a:prstGeom>
          <a:noFill/>
        </p:spPr>
        <p:txBody>
          <a:bodyPr wrap="square" lIns="0" rtlCol="0">
            <a:spAutoFit/>
          </a:bodyPr>
          <a:lstStyle/>
          <a:p>
            <a:pPr>
              <a:lnSpc>
                <a:spcPct val="150000"/>
              </a:lnSpc>
            </a:pPr>
            <a:r>
              <a:rPr lang="ja-JP" altLang="en-US" sz="1000" b="1" dirty="0">
                <a:solidFill>
                  <a:srgbClr val="90BD16"/>
                </a:solidFill>
                <a:latin typeface="メイリオ" panose="020B0604030504040204" pitchFamily="50" charset="-128"/>
                <a:ea typeface="メイリオ" panose="020B0604030504040204" pitchFamily="50" charset="-128"/>
              </a:rPr>
              <a:t>無理なく、効率的に機能改善</a:t>
            </a:r>
          </a:p>
        </p:txBody>
      </p:sp>
      <p:sp>
        <p:nvSpPr>
          <p:cNvPr id="58" name="テキスト ボックス 57"/>
          <p:cNvSpPr txBox="1"/>
          <p:nvPr/>
        </p:nvSpPr>
        <p:spPr>
          <a:xfrm>
            <a:off x="3579548" y="6342313"/>
            <a:ext cx="4677041" cy="323165"/>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体を思い通り動かし、パフォーマンスを向上させたい方</a:t>
            </a:r>
            <a:endParaRPr kumimoji="1" lang="ja-JP" altLang="en-US" sz="1000" b="1" dirty="0">
              <a:latin typeface="メイリオ" panose="020B0604030504040204" pitchFamily="50" charset="-128"/>
              <a:ea typeface="メイリオ" panose="020B0604030504040204" pitchFamily="50" charset="-128"/>
            </a:endParaRPr>
          </a:p>
        </p:txBody>
      </p:sp>
      <p:cxnSp>
        <p:nvCxnSpPr>
          <p:cNvPr id="59" name="直線コネクタ 58"/>
          <p:cNvCxnSpPr/>
          <p:nvPr/>
        </p:nvCxnSpPr>
        <p:spPr>
          <a:xfrm>
            <a:off x="3576638" y="6646242"/>
            <a:ext cx="46799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3570901" y="6646242"/>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 name="テキスト ボックス 60"/>
          <p:cNvSpPr txBox="1"/>
          <p:nvPr/>
        </p:nvSpPr>
        <p:spPr>
          <a:xfrm>
            <a:off x="5379549" y="6952835"/>
            <a:ext cx="2877040" cy="2492990"/>
          </a:xfrm>
          <a:prstGeom prst="rect">
            <a:avLst/>
          </a:prstGeom>
          <a:noFill/>
        </p:spPr>
        <p:txBody>
          <a:bodyPr wrap="square" rtlCol="0">
            <a:spAutoFit/>
          </a:bodyPr>
          <a:lstStyle/>
          <a:p>
            <a:pPr>
              <a:lnSpc>
                <a:spcPct val="150000"/>
              </a:lnSpc>
            </a:pPr>
            <a:r>
              <a:rPr kumimoji="1" lang="ja-JP" altLang="en-US" sz="800" dirty="0" smtClean="0">
                <a:latin typeface="メイリオ" panose="020B0604030504040204" pitchFamily="50" charset="-128"/>
                <a:ea typeface="メイリオ" panose="020B0604030504040204" pitchFamily="50" charset="-128"/>
              </a:rPr>
              <a:t>通常のトレーニングを行っているがなかなか思うように上達していかないことはありませんか</a:t>
            </a:r>
            <a:r>
              <a:rPr lang="ja-JP" altLang="en-US" sz="800" dirty="0" smtClean="0">
                <a:latin typeface="メイリオ" panose="020B0604030504040204" pitchFamily="50" charset="-128"/>
                <a:ea typeface="メイリオ" panose="020B0604030504040204" pitchFamily="50" charset="-128"/>
              </a:rPr>
              <a:t>？</a:t>
            </a:r>
            <a:endParaRPr lang="en-US" altLang="ja-JP" sz="800" dirty="0" smtClean="0">
              <a:latin typeface="メイリオ" panose="020B0604030504040204" pitchFamily="50" charset="-128"/>
              <a:ea typeface="メイリオ" panose="020B0604030504040204" pitchFamily="50" charset="-128"/>
            </a:endParaRPr>
          </a:p>
          <a:p>
            <a:pPr>
              <a:lnSpc>
                <a:spcPct val="150000"/>
              </a:lnSpc>
            </a:pPr>
            <a:r>
              <a:rPr kumimoji="1" lang="ja-JP" altLang="en-US" sz="800" dirty="0" smtClean="0">
                <a:latin typeface="メイリオ" panose="020B0604030504040204" pitchFamily="50" charset="-128"/>
                <a:ea typeface="メイリオ" panose="020B0604030504040204" pitchFamily="50" charset="-128"/>
              </a:rPr>
              <a:t>ホグレルでのトレーニングは「力」に頼らず</a:t>
            </a:r>
            <a:r>
              <a:rPr kumimoji="1" lang="ja-JP" altLang="en-US" sz="800" b="1" dirty="0" smtClean="0">
                <a:latin typeface="メイリオ" panose="020B0604030504040204" pitchFamily="50" charset="-128"/>
                <a:ea typeface="メイリオ" panose="020B0604030504040204" pitchFamily="50" charset="-128"/>
              </a:rPr>
              <a:t>無理・無駄のないしなやかな動き</a:t>
            </a:r>
            <a:r>
              <a:rPr kumimoji="1" lang="ja-JP" altLang="en-US" sz="800" dirty="0" smtClean="0">
                <a:latin typeface="メイリオ" panose="020B0604030504040204" pitchFamily="50" charset="-128"/>
                <a:ea typeface="メイリオ" panose="020B0604030504040204" pitchFamily="50" charset="-128"/>
              </a:rPr>
              <a:t>を身につけ、「身体感覚」を高めることを目的とします。</a:t>
            </a:r>
            <a:endParaRPr kumimoji="1" lang="en-US" altLang="ja-JP" sz="800" dirty="0" smtClean="0">
              <a:latin typeface="メイリオ" panose="020B0604030504040204" pitchFamily="50" charset="-128"/>
              <a:ea typeface="メイリオ" panose="020B0604030504040204" pitchFamily="50" charset="-128"/>
            </a:endParaRPr>
          </a:p>
          <a:p>
            <a:pPr>
              <a:lnSpc>
                <a:spcPct val="150000"/>
              </a:lnSpc>
            </a:pPr>
            <a:r>
              <a:rPr lang="ja-JP" altLang="en-US" sz="800" dirty="0">
                <a:latin typeface="メイリオ" panose="020B0604030504040204" pitchFamily="50" charset="-128"/>
                <a:ea typeface="メイリオ" panose="020B0604030504040204" pitchFamily="50" charset="-128"/>
              </a:rPr>
              <a:t>ストレッチで</a:t>
            </a:r>
            <a:r>
              <a:rPr lang="ja-JP" altLang="en-US" sz="800" dirty="0" smtClean="0">
                <a:latin typeface="メイリオ" panose="020B0604030504040204" pitchFamily="50" charset="-128"/>
                <a:ea typeface="メイリオ" panose="020B0604030504040204" pitchFamily="50" charset="-128"/>
              </a:rPr>
              <a:t>は伸ばすことの難しい肩甲骨や股関節周りのインナーマッスルを柔軟にし、関節の可動域を広げ、神経系統の発達を促すことで無駄な力みの少ない動きやすい体（＝動的柔軟性）と脳から筋肉への神経伝達効率を高め、しなやかな動作を獲得していきます。</a:t>
            </a:r>
            <a:endParaRPr lang="en-US" altLang="ja-JP" sz="800" dirty="0" smtClean="0">
              <a:latin typeface="メイリオ" panose="020B0604030504040204" pitchFamily="50" charset="-128"/>
              <a:ea typeface="メイリオ" panose="020B0604030504040204" pitchFamily="50" charset="-128"/>
            </a:endParaRPr>
          </a:p>
          <a:p>
            <a:pPr>
              <a:lnSpc>
                <a:spcPct val="150000"/>
              </a:lnSpc>
            </a:pPr>
            <a:r>
              <a:rPr kumimoji="1" lang="ja-JP" altLang="en-US" sz="800" dirty="0">
                <a:latin typeface="メイリオ" panose="020B0604030504040204" pitchFamily="50" charset="-128"/>
                <a:ea typeface="メイリオ" panose="020B0604030504040204" pitchFamily="50" charset="-128"/>
              </a:rPr>
              <a:t>インナーマッスル</a:t>
            </a:r>
            <a:r>
              <a:rPr kumimoji="1" lang="ja-JP" altLang="en-US" sz="800" dirty="0" smtClean="0">
                <a:latin typeface="メイリオ" panose="020B0604030504040204" pitchFamily="50" charset="-128"/>
                <a:ea typeface="メイリオ" panose="020B0604030504040204" pitchFamily="50" charset="-128"/>
              </a:rPr>
              <a:t>を柔軟にすることで血液循環も良くなるため疲労物質を溜めにくい「疲れにく</a:t>
            </a:r>
            <a:r>
              <a:rPr lang="ja-JP" altLang="en-US" sz="800" dirty="0" smtClean="0">
                <a:latin typeface="メイリオ" panose="020B0604030504040204" pitchFamily="50" charset="-128"/>
                <a:ea typeface="メイリオ" panose="020B0604030504040204" pitchFamily="50" charset="-128"/>
              </a:rPr>
              <a:t>く、怪我しにくい」カラダに変わります。</a:t>
            </a:r>
            <a:endParaRPr kumimoji="1" lang="ja-JP" altLang="en-US" sz="800" dirty="0">
              <a:latin typeface="メイリオ" panose="020B0604030504040204" pitchFamily="50" charset="-128"/>
              <a:ea typeface="メイリオ" panose="020B0604030504040204" pitchFamily="50" charset="-128"/>
            </a:endParaRPr>
          </a:p>
        </p:txBody>
      </p:sp>
      <p:sp>
        <p:nvSpPr>
          <p:cNvPr id="63" name="テキスト ボックス 62"/>
          <p:cNvSpPr txBox="1"/>
          <p:nvPr/>
        </p:nvSpPr>
        <p:spPr>
          <a:xfrm>
            <a:off x="5448691" y="6709185"/>
            <a:ext cx="2807898" cy="303929"/>
          </a:xfrm>
          <a:prstGeom prst="rect">
            <a:avLst/>
          </a:prstGeom>
          <a:noFill/>
        </p:spPr>
        <p:txBody>
          <a:bodyPr wrap="square" lIns="0" rtlCol="0">
            <a:spAutoFit/>
          </a:bodyPr>
          <a:lstStyle/>
          <a:p>
            <a:pPr>
              <a:lnSpc>
                <a:spcPct val="150000"/>
              </a:lnSpc>
            </a:pPr>
            <a:r>
              <a:rPr lang="ja-JP" altLang="en-US" sz="1000" b="1" dirty="0">
                <a:solidFill>
                  <a:srgbClr val="90BD16"/>
                </a:solidFill>
                <a:latin typeface="メイリオ" panose="020B0604030504040204" pitchFamily="50" charset="-128"/>
                <a:ea typeface="メイリオ" panose="020B0604030504040204" pitchFamily="50" charset="-128"/>
              </a:rPr>
              <a:t>動的柔軟性の獲得と伝達効率の良いカラダに</a:t>
            </a:r>
          </a:p>
        </p:txBody>
      </p:sp>
      <p:sp>
        <p:nvSpPr>
          <p:cNvPr id="85" name="正方形/長方形 84"/>
          <p:cNvSpPr/>
          <p:nvPr/>
        </p:nvSpPr>
        <p:spPr>
          <a:xfrm>
            <a:off x="6091645" y="9872894"/>
            <a:ext cx="1246315" cy="12009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6" name="Picture 2" descr="\\Filesrv01\share\02制作\ディレクター\★素材集\xf2035028685l.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554"/>
          <a:stretch/>
        </p:blipFill>
        <p:spPr bwMode="auto">
          <a:xfrm>
            <a:off x="6149907" y="9936406"/>
            <a:ext cx="1129790" cy="1073938"/>
          </a:xfrm>
          <a:prstGeom prst="rect">
            <a:avLst/>
          </a:prstGeom>
          <a:noFill/>
          <a:extLst>
            <a:ext uri="{909E8E84-426E-40DD-AFC4-6F175D3DCCD1}">
              <a14:hiddenFill xmlns:a14="http://schemas.microsoft.com/office/drawing/2010/main">
                <a:solidFill>
                  <a:srgbClr val="FFFFFF"/>
                </a:solidFill>
              </a14:hiddenFill>
            </a:ext>
          </a:extLst>
        </p:spPr>
      </p:pic>
      <p:sp>
        <p:nvSpPr>
          <p:cNvPr id="88" name="テキスト ボックス 87"/>
          <p:cNvSpPr txBox="1"/>
          <p:nvPr/>
        </p:nvSpPr>
        <p:spPr>
          <a:xfrm>
            <a:off x="3579548" y="9409040"/>
            <a:ext cx="4677041" cy="303929"/>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ディッピング</a:t>
            </a:r>
            <a:endParaRPr kumimoji="1" lang="ja-JP" altLang="en-US" sz="1000" b="1" dirty="0">
              <a:latin typeface="メイリオ" panose="020B0604030504040204" pitchFamily="50" charset="-128"/>
              <a:ea typeface="メイリオ" panose="020B0604030504040204" pitchFamily="50" charset="-128"/>
            </a:endParaRPr>
          </a:p>
        </p:txBody>
      </p:sp>
      <p:cxnSp>
        <p:nvCxnSpPr>
          <p:cNvPr id="89" name="直線コネクタ 88"/>
          <p:cNvCxnSpPr/>
          <p:nvPr/>
        </p:nvCxnSpPr>
        <p:spPr>
          <a:xfrm>
            <a:off x="3576638" y="9712969"/>
            <a:ext cx="46799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3570901" y="9712969"/>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1" name="テキスト ボックス 90"/>
          <p:cNvSpPr txBox="1"/>
          <p:nvPr/>
        </p:nvSpPr>
        <p:spPr>
          <a:xfrm>
            <a:off x="3599367" y="11073857"/>
            <a:ext cx="4657222" cy="276999"/>
          </a:xfrm>
          <a:prstGeom prst="rect">
            <a:avLst/>
          </a:prstGeom>
          <a:noFill/>
        </p:spPr>
        <p:txBody>
          <a:bodyPr wrap="square" rtlCol="0">
            <a:spAutoFit/>
          </a:bodyPr>
          <a:lstStyle/>
          <a:p>
            <a:pPr>
              <a:lnSpc>
                <a:spcPct val="150000"/>
              </a:lnSpc>
            </a:pPr>
            <a:r>
              <a:rPr kumimoji="1" lang="ja-JP" altLang="en-US" sz="800" dirty="0" smtClean="0">
                <a:latin typeface="メイリオ" panose="020B0604030504040204" pitchFamily="50" charset="-128"/>
                <a:ea typeface="メイリオ" panose="020B0604030504040204" pitchFamily="50" charset="-128"/>
              </a:rPr>
              <a:t>肘を曲げ上下に動かし、肩甲骨や鎖骨の動きを引き出して上半身の機能を向上させます。</a:t>
            </a:r>
            <a:endParaRPr kumimoji="1" lang="en-US" altLang="ja-JP" sz="800" dirty="0" smtClean="0">
              <a:latin typeface="メイリオ" panose="020B0604030504040204" pitchFamily="50" charset="-128"/>
              <a:ea typeface="メイリオ" panose="020B0604030504040204" pitchFamily="50" charset="-128"/>
            </a:endParaRPr>
          </a:p>
        </p:txBody>
      </p:sp>
      <p:sp>
        <p:nvSpPr>
          <p:cNvPr id="92" name="テキスト ボックス 91"/>
          <p:cNvSpPr txBox="1"/>
          <p:nvPr/>
        </p:nvSpPr>
        <p:spPr>
          <a:xfrm>
            <a:off x="3582091" y="11312091"/>
            <a:ext cx="2877042" cy="276999"/>
          </a:xfrm>
          <a:prstGeom prst="rect">
            <a:avLst/>
          </a:prstGeom>
          <a:noFill/>
        </p:spPr>
        <p:txBody>
          <a:bodyPr wrap="square" rtlCol="0">
            <a:spAutoFit/>
          </a:bodyPr>
          <a:lstStyle/>
          <a:p>
            <a:pPr>
              <a:lnSpc>
                <a:spcPct val="150000"/>
              </a:lnSpc>
            </a:pPr>
            <a:r>
              <a:rPr lang="ja-JP" altLang="en-US" sz="800" b="1" dirty="0" smtClean="0">
                <a:latin typeface="メイリオ" panose="020B0604030504040204" pitchFamily="50" charset="-128"/>
                <a:ea typeface="メイリオ" panose="020B0604030504040204" pitchFamily="50" charset="-128"/>
              </a:rPr>
              <a:t>こんな</a:t>
            </a:r>
            <a:r>
              <a:rPr lang="ja-JP" altLang="en-US" sz="800" b="1" dirty="0">
                <a:latin typeface="メイリオ" panose="020B0604030504040204" pitchFamily="50" charset="-128"/>
                <a:ea typeface="メイリオ" panose="020B0604030504040204" pitchFamily="50" charset="-128"/>
              </a:rPr>
              <a:t>悩みの方</a:t>
            </a:r>
            <a:r>
              <a:rPr lang="ja-JP" altLang="en-US" sz="800" b="1" dirty="0" smtClean="0">
                <a:latin typeface="メイリオ" panose="020B0604030504040204" pitchFamily="50" charset="-128"/>
                <a:ea typeface="メイリオ" panose="020B0604030504040204" pitchFamily="50" charset="-128"/>
              </a:rPr>
              <a:t>に</a:t>
            </a:r>
            <a:r>
              <a:rPr lang="en-US" altLang="ja-JP" sz="800" b="1" dirty="0" smtClean="0">
                <a:latin typeface="メイリオ" panose="020B0604030504040204" pitchFamily="50" charset="-128"/>
                <a:ea typeface="メイリオ" panose="020B0604030504040204" pitchFamily="50" charset="-128"/>
              </a:rPr>
              <a:t>…</a:t>
            </a:r>
            <a:endParaRPr lang="ja-JP" altLang="en-US" sz="800" b="1" dirty="0">
              <a:latin typeface="メイリオ" panose="020B0604030504040204" pitchFamily="50" charset="-128"/>
              <a:ea typeface="メイリオ" panose="020B0604030504040204" pitchFamily="50" charset="-128"/>
            </a:endParaRPr>
          </a:p>
        </p:txBody>
      </p:sp>
      <p:sp>
        <p:nvSpPr>
          <p:cNvPr id="97" name="テキスト ボックス 96"/>
          <p:cNvSpPr txBox="1"/>
          <p:nvPr/>
        </p:nvSpPr>
        <p:spPr>
          <a:xfrm>
            <a:off x="3582091" y="11589090"/>
            <a:ext cx="2877042" cy="830997"/>
          </a:xfrm>
          <a:prstGeom prst="rect">
            <a:avLst/>
          </a:prstGeom>
          <a:noFill/>
        </p:spPr>
        <p:txBody>
          <a:bodyPr wrap="square" rtlCol="0">
            <a:spAutoFit/>
          </a:bodyPr>
          <a:lstStyle/>
          <a:p>
            <a:pPr marL="171450" indent="-171450">
              <a:lnSpc>
                <a:spcPct val="150000"/>
              </a:lnSpc>
              <a:buFont typeface="Wingdings" panose="05000000000000000000" pitchFamily="2" charset="2"/>
              <a:buChar char="ü"/>
            </a:pPr>
            <a:r>
              <a:rPr lang="ja-JP" altLang="en-US" sz="800" dirty="0" smtClean="0">
                <a:latin typeface="メイリオ" panose="020B0604030504040204" pitchFamily="50" charset="-128"/>
                <a:ea typeface="メイリオ" panose="020B0604030504040204" pitchFamily="50" charset="-128"/>
              </a:rPr>
              <a:t>肩背部が痛む</a:t>
            </a:r>
            <a:endParaRPr lang="en-US" altLang="ja-JP" sz="800" dirty="0" smtClean="0">
              <a:latin typeface="メイリオ" panose="020B0604030504040204" pitchFamily="50" charset="-128"/>
              <a:ea typeface="メイリオ" panose="020B0604030504040204" pitchFamily="50" charset="-128"/>
            </a:endParaRPr>
          </a:p>
          <a:p>
            <a:pPr marL="171450" indent="-171450">
              <a:lnSpc>
                <a:spcPct val="150000"/>
              </a:lnSpc>
              <a:buFont typeface="Wingdings" panose="05000000000000000000" pitchFamily="2" charset="2"/>
              <a:buChar char="ü"/>
            </a:pPr>
            <a:r>
              <a:rPr lang="ja-JP" altLang="en-US" sz="800" dirty="0">
                <a:latin typeface="メイリオ" panose="020B0604030504040204" pitchFamily="50" charset="-128"/>
                <a:ea typeface="メイリオ" panose="020B0604030504040204" pitchFamily="50" charset="-128"/>
              </a:rPr>
              <a:t>肘や手首</a:t>
            </a:r>
            <a:r>
              <a:rPr lang="ja-JP" altLang="en-US" sz="800" dirty="0" smtClean="0">
                <a:latin typeface="メイリオ" panose="020B0604030504040204" pitchFamily="50" charset="-128"/>
                <a:ea typeface="メイリオ" panose="020B0604030504040204" pitchFamily="50" charset="-128"/>
              </a:rPr>
              <a:t>が痛む</a:t>
            </a:r>
            <a:endParaRPr lang="en-US" altLang="ja-JP" sz="800" dirty="0" smtClean="0">
              <a:latin typeface="メイリオ" panose="020B0604030504040204" pitchFamily="50" charset="-128"/>
              <a:ea typeface="メイリオ" panose="020B0604030504040204" pitchFamily="50" charset="-128"/>
            </a:endParaRPr>
          </a:p>
          <a:p>
            <a:pPr marL="171450" indent="-171450">
              <a:lnSpc>
                <a:spcPct val="150000"/>
              </a:lnSpc>
              <a:buFont typeface="Wingdings" panose="05000000000000000000" pitchFamily="2" charset="2"/>
              <a:buChar char="ü"/>
            </a:pPr>
            <a:r>
              <a:rPr lang="ja-JP" altLang="en-US" sz="800" dirty="0">
                <a:latin typeface="メイリオ" panose="020B0604030504040204" pitchFamily="50" charset="-128"/>
                <a:ea typeface="メイリオ" panose="020B0604030504040204" pitchFamily="50" charset="-128"/>
              </a:rPr>
              <a:t>手や指先</a:t>
            </a:r>
            <a:r>
              <a:rPr lang="ja-JP" altLang="en-US" sz="800" dirty="0" smtClean="0">
                <a:latin typeface="メイリオ" panose="020B0604030504040204" pitchFamily="50" charset="-128"/>
                <a:ea typeface="メイリオ" panose="020B0604030504040204" pitchFamily="50" charset="-128"/>
              </a:rPr>
              <a:t>が冷える</a:t>
            </a:r>
            <a:endParaRPr lang="en-US" altLang="ja-JP" sz="800" dirty="0" smtClean="0">
              <a:latin typeface="メイリオ" panose="020B0604030504040204" pitchFamily="50" charset="-128"/>
              <a:ea typeface="メイリオ" panose="020B0604030504040204" pitchFamily="50" charset="-128"/>
            </a:endParaRPr>
          </a:p>
          <a:p>
            <a:pPr marL="171450" indent="-171450">
              <a:lnSpc>
                <a:spcPct val="150000"/>
              </a:lnSpc>
              <a:buFont typeface="Wingdings" panose="05000000000000000000" pitchFamily="2" charset="2"/>
              <a:buChar char="ü"/>
            </a:pPr>
            <a:r>
              <a:rPr lang="ja-JP" altLang="en-US" sz="800" dirty="0">
                <a:latin typeface="メイリオ" panose="020B0604030504040204" pitchFamily="50" charset="-128"/>
                <a:ea typeface="メイリオ" panose="020B0604030504040204" pitchFamily="50" charset="-128"/>
              </a:rPr>
              <a:t>頭痛</a:t>
            </a:r>
          </a:p>
        </p:txBody>
      </p:sp>
      <p:sp>
        <p:nvSpPr>
          <p:cNvPr id="102" name="円/楕円 101"/>
          <p:cNvSpPr/>
          <p:nvPr/>
        </p:nvSpPr>
        <p:spPr>
          <a:xfrm>
            <a:off x="7032702" y="9992905"/>
            <a:ext cx="100340" cy="10034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円/楕円 103"/>
          <p:cNvSpPr/>
          <p:nvPr/>
        </p:nvSpPr>
        <p:spPr>
          <a:xfrm>
            <a:off x="7044406" y="10004609"/>
            <a:ext cx="76932" cy="7693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円/楕円 104"/>
          <p:cNvSpPr/>
          <p:nvPr/>
        </p:nvSpPr>
        <p:spPr>
          <a:xfrm>
            <a:off x="7052846" y="10013049"/>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円/楕円 120"/>
          <p:cNvSpPr/>
          <p:nvPr/>
        </p:nvSpPr>
        <p:spPr>
          <a:xfrm>
            <a:off x="6882901" y="9992905"/>
            <a:ext cx="100340" cy="10034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円/楕円 121"/>
          <p:cNvSpPr/>
          <p:nvPr/>
        </p:nvSpPr>
        <p:spPr>
          <a:xfrm>
            <a:off x="6894605" y="10004609"/>
            <a:ext cx="76932" cy="7693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円/楕円 122"/>
          <p:cNvSpPr/>
          <p:nvPr/>
        </p:nvSpPr>
        <p:spPr>
          <a:xfrm>
            <a:off x="6903045" y="10013049"/>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p:cNvSpPr txBox="1"/>
          <p:nvPr/>
        </p:nvSpPr>
        <p:spPr>
          <a:xfrm>
            <a:off x="3579548" y="880690"/>
            <a:ext cx="4677041" cy="323165"/>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肩こり、腰痛に悩んでいる方</a:t>
            </a:r>
            <a:endParaRPr kumimoji="1" lang="ja-JP" altLang="en-US" sz="1000" b="1" dirty="0">
              <a:latin typeface="メイリオ" panose="020B0604030504040204" pitchFamily="50" charset="-128"/>
              <a:ea typeface="メイリオ" panose="020B0604030504040204" pitchFamily="50" charset="-128"/>
            </a:endParaRPr>
          </a:p>
        </p:txBody>
      </p:sp>
      <p:cxnSp>
        <p:nvCxnSpPr>
          <p:cNvPr id="70" name="直線コネクタ 69"/>
          <p:cNvCxnSpPr/>
          <p:nvPr/>
        </p:nvCxnSpPr>
        <p:spPr>
          <a:xfrm>
            <a:off x="3576638" y="1184619"/>
            <a:ext cx="46799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3570901" y="1184619"/>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テキスト ボックス 72"/>
          <p:cNvSpPr txBox="1"/>
          <p:nvPr/>
        </p:nvSpPr>
        <p:spPr>
          <a:xfrm>
            <a:off x="3629644" y="511358"/>
            <a:ext cx="4626946" cy="369332"/>
          </a:xfrm>
          <a:prstGeom prst="rect">
            <a:avLst/>
          </a:prstGeom>
          <a:noFill/>
        </p:spPr>
        <p:txBody>
          <a:bodyPr wrap="square" lIns="0" rtlCol="0">
            <a:spAutoFit/>
          </a:bodyPr>
          <a:lstStyle/>
          <a:p>
            <a:pPr>
              <a:lnSpc>
                <a:spcPct val="150000"/>
              </a:lnSpc>
            </a:pPr>
            <a:r>
              <a:rPr kumimoji="1" lang="ja-JP" altLang="en-US" sz="1200" b="1" dirty="0" smtClean="0">
                <a:latin typeface="メイリオ" panose="020B0604030504040204" pitchFamily="50" charset="-128"/>
                <a:ea typeface="メイリオ" panose="020B0604030504040204" pitchFamily="50" charset="-128"/>
              </a:rPr>
              <a:t>ホグレルにより期待できる効果</a:t>
            </a:r>
            <a:endParaRPr kumimoji="1" lang="ja-JP" altLang="en-US" sz="1200" b="1" dirty="0">
              <a:latin typeface="メイリオ" panose="020B0604030504040204" pitchFamily="50" charset="-128"/>
              <a:ea typeface="メイリオ" panose="020B0604030504040204" pitchFamily="50" charset="-128"/>
            </a:endParaRPr>
          </a:p>
        </p:txBody>
      </p:sp>
      <p:cxnSp>
        <p:nvCxnSpPr>
          <p:cNvPr id="74" name="直線コネクタ 73"/>
          <p:cNvCxnSpPr/>
          <p:nvPr/>
        </p:nvCxnSpPr>
        <p:spPr>
          <a:xfrm>
            <a:off x="3570901" y="615084"/>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5379549" y="1491212"/>
            <a:ext cx="2877040" cy="1200329"/>
          </a:xfrm>
          <a:prstGeom prst="rect">
            <a:avLst/>
          </a:prstGeom>
          <a:noFill/>
        </p:spPr>
        <p:txBody>
          <a:bodyPr wrap="square" rtlCol="0">
            <a:spAutoFit/>
          </a:bodyPr>
          <a:lstStyle/>
          <a:p>
            <a:pPr>
              <a:lnSpc>
                <a:spcPct val="150000"/>
              </a:lnSpc>
            </a:pPr>
            <a:r>
              <a:rPr kumimoji="1" lang="ja-JP" altLang="en-US" sz="800" dirty="0" smtClean="0">
                <a:latin typeface="メイリオ" panose="020B0604030504040204" pitchFamily="50" charset="-128"/>
                <a:ea typeface="メイリオ" panose="020B0604030504040204" pitchFamily="50" charset="-128"/>
              </a:rPr>
              <a:t>肩こり、腰痛は姿勢が悪いことによる筋肉の緊張が原因です。筋肉の緊張</a:t>
            </a:r>
            <a:r>
              <a:rPr lang="ja-JP" altLang="en-US" sz="800" dirty="0" smtClean="0">
                <a:latin typeface="メイリオ" panose="020B0604030504040204" pitchFamily="50" charset="-128"/>
                <a:ea typeface="メイリオ" panose="020B0604030504040204" pitchFamily="50" charset="-128"/>
              </a:rPr>
              <a:t>が続くと血流が悪くなり、肩こりや腰痛の発生しやすい体質へと変わってしまいます。</a:t>
            </a:r>
            <a:endParaRPr lang="en-US" altLang="ja-JP" sz="800" dirty="0" smtClean="0">
              <a:latin typeface="メイリオ" panose="020B0604030504040204" pitchFamily="50" charset="-128"/>
              <a:ea typeface="メイリオ" panose="020B0604030504040204" pitchFamily="50" charset="-128"/>
            </a:endParaRPr>
          </a:p>
          <a:p>
            <a:pPr>
              <a:lnSpc>
                <a:spcPct val="150000"/>
              </a:lnSpc>
            </a:pPr>
            <a:r>
              <a:rPr kumimoji="1" lang="ja-JP" altLang="en-US" sz="800" dirty="0" smtClean="0">
                <a:latin typeface="メイリオ" panose="020B0604030504040204" pitchFamily="50" charset="-128"/>
                <a:ea typeface="メイリオ" panose="020B0604030504040204" pitchFamily="50" charset="-128"/>
              </a:rPr>
              <a:t>ホグレルは普段使わない筋肉を可動させることにより、根本原因である姿勢を改善し、血行促進・神経と筋肉のバランスを調整し、肩こり・腰痛になりにくい体になります。</a:t>
            </a:r>
            <a:endParaRPr kumimoji="1" lang="ja-JP" altLang="en-US" sz="800" dirty="0">
              <a:latin typeface="メイリオ" panose="020B0604030504040204" pitchFamily="50" charset="-128"/>
              <a:ea typeface="メイリオ" panose="020B0604030504040204" pitchFamily="50" charset="-128"/>
            </a:endParaRPr>
          </a:p>
        </p:txBody>
      </p:sp>
      <p:pic>
        <p:nvPicPr>
          <p:cNvPr id="76" name="Picture 6" descr="\\Filesrv01\share\02制作\ディレクター\★素材集\af9940067232l.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79549" y="1288090"/>
            <a:ext cx="1800000" cy="1200865"/>
          </a:xfrm>
          <a:prstGeom prst="rect">
            <a:avLst/>
          </a:prstGeom>
          <a:noFill/>
          <a:extLst>
            <a:ext uri="{909E8E84-426E-40DD-AFC4-6F175D3DCCD1}">
              <a14:hiddenFill xmlns:a14="http://schemas.microsoft.com/office/drawing/2010/main">
                <a:solidFill>
                  <a:srgbClr val="FFFFFF"/>
                </a:solidFill>
              </a14:hiddenFill>
            </a:ext>
          </a:extLst>
        </p:spPr>
      </p:pic>
      <p:sp>
        <p:nvSpPr>
          <p:cNvPr id="77" name="テキスト ボックス 76"/>
          <p:cNvSpPr txBox="1"/>
          <p:nvPr/>
        </p:nvSpPr>
        <p:spPr>
          <a:xfrm>
            <a:off x="5448691" y="1247562"/>
            <a:ext cx="2807898" cy="303929"/>
          </a:xfrm>
          <a:prstGeom prst="rect">
            <a:avLst/>
          </a:prstGeom>
          <a:noFill/>
        </p:spPr>
        <p:txBody>
          <a:bodyPr wrap="square" lIns="0" rtlCol="0">
            <a:spAutoFit/>
          </a:bodyPr>
          <a:lstStyle/>
          <a:p>
            <a:pPr>
              <a:lnSpc>
                <a:spcPct val="150000"/>
              </a:lnSpc>
            </a:pPr>
            <a:r>
              <a:rPr kumimoji="1" lang="ja-JP" altLang="en-US" sz="1000" b="1" dirty="0" smtClean="0">
                <a:solidFill>
                  <a:srgbClr val="90BD16"/>
                </a:solidFill>
                <a:latin typeface="メイリオ" panose="020B0604030504040204" pitchFamily="50" charset="-128"/>
                <a:ea typeface="メイリオ" panose="020B0604030504040204" pitchFamily="50" charset="-128"/>
              </a:rPr>
              <a:t>根本から手軽に体質改善！</a:t>
            </a:r>
            <a:endParaRPr kumimoji="1" lang="ja-JP" altLang="en-US" sz="1000" b="1" dirty="0">
              <a:solidFill>
                <a:srgbClr val="90BD16"/>
              </a:solidFill>
              <a:latin typeface="メイリオ" panose="020B0604030504040204" pitchFamily="50" charset="-128"/>
              <a:ea typeface="メイリオ" panose="020B0604030504040204" pitchFamily="50" charset="-128"/>
            </a:endParaRPr>
          </a:p>
        </p:txBody>
      </p:sp>
      <p:sp>
        <p:nvSpPr>
          <p:cNvPr id="2" name="正方形/長方形 1"/>
          <p:cNvSpPr/>
          <p:nvPr/>
        </p:nvSpPr>
        <p:spPr>
          <a:xfrm>
            <a:off x="9601200" y="10105351"/>
            <a:ext cx="1440200" cy="8565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体の図にオレンジで●をつけてください</a:t>
            </a:r>
            <a:endParaRPr kumimoji="1" lang="ja-JP" altLang="en-US" sz="1400" dirty="0"/>
          </a:p>
        </p:txBody>
      </p:sp>
    </p:spTree>
    <p:extLst>
      <p:ext uri="{BB962C8B-B14F-4D97-AF65-F5344CB8AC3E}">
        <p14:creationId xmlns:p14="http://schemas.microsoft.com/office/powerpoint/2010/main" val="431800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2" descr="\\Filesrv01\share\01営業部\【顧客情報】\ストレッチ鍼灸イトー整骨院\新規\下層\2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8968" y="10562002"/>
            <a:ext cx="1800000" cy="1200092"/>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5" descr="\\Filesrv01\share\01営業部\【顧客情報】\ストレッチ鍼灸イトー整骨院\新規\下層\2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708" y="7350706"/>
            <a:ext cx="1800000" cy="1200092"/>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3" descr="\\Filesrv01\share\01営業部\【顧客情報】\ストレッチ鍼灸イトー整骨院\新規\下層\20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7008" y="4030278"/>
            <a:ext cx="1800000" cy="1200092"/>
          </a:xfrm>
          <a:prstGeom prst="rect">
            <a:avLst/>
          </a:prstGeom>
          <a:noFill/>
          <a:extLst>
            <a:ext uri="{909E8E84-426E-40DD-AFC4-6F175D3DCCD1}">
              <a14:hiddenFill xmlns:a14="http://schemas.microsoft.com/office/drawing/2010/main">
                <a:solidFill>
                  <a:srgbClr val="FFFFFF"/>
                </a:solidFill>
              </a14:hiddenFill>
            </a:ext>
          </a:extLst>
        </p:spPr>
      </p:pic>
      <p:sp>
        <p:nvSpPr>
          <p:cNvPr id="46" name="正方形/長方形 45"/>
          <p:cNvSpPr/>
          <p:nvPr/>
        </p:nvSpPr>
        <p:spPr>
          <a:xfrm>
            <a:off x="6091645" y="4025456"/>
            <a:ext cx="1246315" cy="12009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Picture 2" descr="\\Filesrv01\share\02制作\ディレクター\★素材集\xf2035028685l.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554"/>
          <a:stretch/>
        </p:blipFill>
        <p:spPr bwMode="auto">
          <a:xfrm>
            <a:off x="6149907" y="4088968"/>
            <a:ext cx="1129790" cy="1073938"/>
          </a:xfrm>
          <a:prstGeom prst="rect">
            <a:avLst/>
          </a:prstGeom>
          <a:noFill/>
          <a:extLst>
            <a:ext uri="{909E8E84-426E-40DD-AFC4-6F175D3DCCD1}">
              <a14:hiddenFill xmlns:a14="http://schemas.microsoft.com/office/drawing/2010/main">
                <a:solidFill>
                  <a:srgbClr val="FFFFFF"/>
                </a:solidFill>
              </a14:hiddenFill>
            </a:ext>
          </a:extLst>
        </p:spPr>
      </p:pic>
      <p:sp>
        <p:nvSpPr>
          <p:cNvPr id="53" name="テキスト ボックス 52"/>
          <p:cNvSpPr txBox="1"/>
          <p:nvPr/>
        </p:nvSpPr>
        <p:spPr>
          <a:xfrm>
            <a:off x="3579548" y="3561602"/>
            <a:ext cx="4677041" cy="303929"/>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インナーサイ</a:t>
            </a:r>
            <a:endParaRPr kumimoji="1" lang="ja-JP" altLang="en-US" sz="1000" b="1" dirty="0">
              <a:latin typeface="メイリオ" panose="020B0604030504040204" pitchFamily="50" charset="-128"/>
              <a:ea typeface="メイリオ" panose="020B0604030504040204" pitchFamily="50" charset="-128"/>
            </a:endParaRPr>
          </a:p>
        </p:txBody>
      </p:sp>
      <p:cxnSp>
        <p:nvCxnSpPr>
          <p:cNvPr id="54" name="直線コネクタ 53"/>
          <p:cNvCxnSpPr/>
          <p:nvPr/>
        </p:nvCxnSpPr>
        <p:spPr>
          <a:xfrm>
            <a:off x="3576638" y="3865531"/>
            <a:ext cx="46799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3570901" y="3865531"/>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6" name="テキスト ボックス 55"/>
          <p:cNvSpPr txBox="1"/>
          <p:nvPr/>
        </p:nvSpPr>
        <p:spPr>
          <a:xfrm>
            <a:off x="3599366" y="5226419"/>
            <a:ext cx="4639945" cy="461665"/>
          </a:xfrm>
          <a:prstGeom prst="rect">
            <a:avLst/>
          </a:prstGeom>
          <a:noFill/>
        </p:spPr>
        <p:txBody>
          <a:bodyPr wrap="square" rtlCol="0">
            <a:spAutoFit/>
          </a:bodyPr>
          <a:lstStyle/>
          <a:p>
            <a:pPr>
              <a:lnSpc>
                <a:spcPct val="150000"/>
              </a:lnSpc>
            </a:pPr>
            <a:r>
              <a:rPr kumimoji="1" lang="ja-JP" altLang="en-US" sz="800" dirty="0" smtClean="0">
                <a:latin typeface="メイリオ" panose="020B0604030504040204" pitchFamily="50" charset="-128"/>
                <a:ea typeface="メイリオ" panose="020B0604030504040204" pitchFamily="50" charset="-128"/>
              </a:rPr>
              <a:t>日常殆ど動かすことのない「脚の開閉運動」をすることで骨盤周辺の調整、歩行改善、が</a:t>
            </a:r>
            <a:r>
              <a:rPr kumimoji="1" lang="ja-JP" altLang="en-US" sz="800" dirty="0" err="1" smtClean="0">
                <a:latin typeface="メイリオ" panose="020B0604030504040204" pitchFamily="50" charset="-128"/>
                <a:ea typeface="メイリオ" panose="020B0604030504040204" pitchFamily="50" charset="-128"/>
              </a:rPr>
              <a:t>に</a:t>
            </a:r>
            <a:r>
              <a:rPr kumimoji="1" lang="ja-JP" altLang="en-US" sz="800" dirty="0" smtClean="0">
                <a:latin typeface="メイリオ" panose="020B0604030504040204" pitchFamily="50" charset="-128"/>
                <a:ea typeface="メイリオ" panose="020B0604030504040204" pitchFamily="50" charset="-128"/>
              </a:rPr>
              <a:t>股改善などが目的です。</a:t>
            </a:r>
            <a:endParaRPr kumimoji="1" lang="en-US" altLang="ja-JP" sz="800" dirty="0" smtClean="0">
              <a:latin typeface="メイリオ" panose="020B0604030504040204" pitchFamily="50" charset="-128"/>
              <a:ea typeface="メイリオ" panose="020B0604030504040204" pitchFamily="50" charset="-128"/>
            </a:endParaRPr>
          </a:p>
        </p:txBody>
      </p:sp>
      <p:sp>
        <p:nvSpPr>
          <p:cNvPr id="57" name="テキスト ボックス 56"/>
          <p:cNvSpPr txBox="1"/>
          <p:nvPr/>
        </p:nvSpPr>
        <p:spPr>
          <a:xfrm>
            <a:off x="3582091" y="5672695"/>
            <a:ext cx="2877042" cy="276999"/>
          </a:xfrm>
          <a:prstGeom prst="rect">
            <a:avLst/>
          </a:prstGeom>
          <a:noFill/>
        </p:spPr>
        <p:txBody>
          <a:bodyPr wrap="square" rtlCol="0">
            <a:spAutoFit/>
          </a:bodyPr>
          <a:lstStyle/>
          <a:p>
            <a:pPr>
              <a:lnSpc>
                <a:spcPct val="150000"/>
              </a:lnSpc>
            </a:pPr>
            <a:r>
              <a:rPr lang="ja-JP" altLang="en-US" sz="800" b="1" dirty="0" smtClean="0">
                <a:latin typeface="メイリオ" panose="020B0604030504040204" pitchFamily="50" charset="-128"/>
                <a:ea typeface="メイリオ" panose="020B0604030504040204" pitchFamily="50" charset="-128"/>
              </a:rPr>
              <a:t>こんな</a:t>
            </a:r>
            <a:r>
              <a:rPr lang="ja-JP" altLang="en-US" sz="800" b="1" dirty="0">
                <a:latin typeface="メイリオ" panose="020B0604030504040204" pitchFamily="50" charset="-128"/>
                <a:ea typeface="メイリオ" panose="020B0604030504040204" pitchFamily="50" charset="-128"/>
              </a:rPr>
              <a:t>悩みの方</a:t>
            </a:r>
            <a:r>
              <a:rPr lang="ja-JP" altLang="en-US" sz="800" b="1" dirty="0" smtClean="0">
                <a:latin typeface="メイリオ" panose="020B0604030504040204" pitchFamily="50" charset="-128"/>
                <a:ea typeface="メイリオ" panose="020B0604030504040204" pitchFamily="50" charset="-128"/>
              </a:rPr>
              <a:t>に</a:t>
            </a:r>
            <a:r>
              <a:rPr lang="en-US" altLang="ja-JP" sz="800" b="1" dirty="0" smtClean="0">
                <a:latin typeface="メイリオ" panose="020B0604030504040204" pitchFamily="50" charset="-128"/>
                <a:ea typeface="メイリオ" panose="020B0604030504040204" pitchFamily="50" charset="-128"/>
              </a:rPr>
              <a:t>…</a:t>
            </a:r>
            <a:endParaRPr lang="ja-JP" altLang="en-US" sz="800" b="1" dirty="0">
              <a:latin typeface="メイリオ" panose="020B0604030504040204" pitchFamily="50" charset="-128"/>
              <a:ea typeface="メイリオ" panose="020B0604030504040204" pitchFamily="50" charset="-128"/>
            </a:endParaRPr>
          </a:p>
        </p:txBody>
      </p:sp>
      <p:sp>
        <p:nvSpPr>
          <p:cNvPr id="62" name="テキスト ボックス 61"/>
          <p:cNvSpPr txBox="1"/>
          <p:nvPr/>
        </p:nvSpPr>
        <p:spPr>
          <a:xfrm>
            <a:off x="3582091" y="5949694"/>
            <a:ext cx="2877042" cy="830997"/>
          </a:xfrm>
          <a:prstGeom prst="rect">
            <a:avLst/>
          </a:prstGeom>
          <a:noFill/>
        </p:spPr>
        <p:txBody>
          <a:bodyPr wrap="square" rtlCol="0">
            <a:spAutoFit/>
          </a:bodyPr>
          <a:lstStyle/>
          <a:p>
            <a:pPr marL="171450" indent="-171450">
              <a:lnSpc>
                <a:spcPct val="150000"/>
              </a:lnSpc>
              <a:buFont typeface="Wingdings" panose="05000000000000000000" pitchFamily="2" charset="2"/>
              <a:buChar char="ü"/>
            </a:pPr>
            <a:r>
              <a:rPr lang="ja-JP" altLang="en-US" sz="800" dirty="0" smtClean="0">
                <a:latin typeface="メイリオ" panose="020B0604030504040204" pitchFamily="50" charset="-128"/>
                <a:ea typeface="メイリオ" panose="020B0604030504040204" pitchFamily="50" charset="-128"/>
              </a:rPr>
              <a:t>股関節が痛む</a:t>
            </a:r>
            <a:endParaRPr lang="en-US" altLang="ja-JP" sz="800" dirty="0" smtClean="0">
              <a:latin typeface="メイリオ" panose="020B0604030504040204" pitchFamily="50" charset="-128"/>
              <a:ea typeface="メイリオ" panose="020B0604030504040204" pitchFamily="50" charset="-128"/>
            </a:endParaRPr>
          </a:p>
          <a:p>
            <a:pPr marL="171450" indent="-171450">
              <a:lnSpc>
                <a:spcPct val="150000"/>
              </a:lnSpc>
              <a:buFont typeface="Wingdings" panose="05000000000000000000" pitchFamily="2" charset="2"/>
              <a:buChar char="ü"/>
            </a:pPr>
            <a:r>
              <a:rPr lang="ja-JP" altLang="en-US" sz="800" dirty="0" smtClean="0">
                <a:latin typeface="メイリオ" panose="020B0604030504040204" pitchFamily="50" charset="-128"/>
                <a:ea typeface="メイリオ" panose="020B0604030504040204" pitchFamily="50" charset="-128"/>
              </a:rPr>
              <a:t>脚の内側が痛む</a:t>
            </a:r>
            <a:endParaRPr lang="en-US" altLang="ja-JP" sz="800" dirty="0" smtClean="0">
              <a:latin typeface="メイリオ" panose="020B0604030504040204" pitchFamily="50" charset="-128"/>
              <a:ea typeface="メイリオ" panose="020B0604030504040204" pitchFamily="50" charset="-128"/>
            </a:endParaRPr>
          </a:p>
          <a:p>
            <a:pPr marL="171450" indent="-171450">
              <a:lnSpc>
                <a:spcPct val="150000"/>
              </a:lnSpc>
              <a:buFont typeface="Wingdings" panose="05000000000000000000" pitchFamily="2" charset="2"/>
              <a:buChar char="ü"/>
            </a:pPr>
            <a:r>
              <a:rPr lang="ja-JP" altLang="en-US" sz="800" dirty="0">
                <a:latin typeface="メイリオ" panose="020B0604030504040204" pitchFamily="50" charset="-128"/>
                <a:ea typeface="メイリオ" panose="020B0604030504040204" pitchFamily="50" charset="-128"/>
              </a:rPr>
              <a:t>脚を</a:t>
            </a:r>
            <a:r>
              <a:rPr lang="ja-JP" altLang="en-US" sz="800" dirty="0" smtClean="0">
                <a:latin typeface="メイリオ" panose="020B0604030504040204" pitchFamily="50" charset="-128"/>
                <a:ea typeface="メイリオ" panose="020B0604030504040204" pitchFamily="50" charset="-128"/>
              </a:rPr>
              <a:t>組んで座ることが多い</a:t>
            </a:r>
            <a:endParaRPr lang="en-US" altLang="ja-JP" sz="800" dirty="0" smtClean="0">
              <a:latin typeface="メイリオ" panose="020B0604030504040204" pitchFamily="50" charset="-128"/>
              <a:ea typeface="メイリオ" panose="020B0604030504040204" pitchFamily="50" charset="-128"/>
            </a:endParaRPr>
          </a:p>
          <a:p>
            <a:pPr marL="171450" indent="-171450">
              <a:lnSpc>
                <a:spcPct val="150000"/>
              </a:lnSpc>
              <a:buFont typeface="Wingdings" panose="05000000000000000000" pitchFamily="2" charset="2"/>
              <a:buChar char="ü"/>
            </a:pPr>
            <a:r>
              <a:rPr lang="ja-JP" altLang="en-US" sz="800" dirty="0" smtClean="0">
                <a:latin typeface="メイリオ" panose="020B0604030504040204" pitchFamily="50" charset="-128"/>
                <a:ea typeface="メイリオ" panose="020B0604030504040204" pitchFamily="50" charset="-128"/>
              </a:rPr>
              <a:t>座っている時</a:t>
            </a:r>
            <a:r>
              <a:rPr lang="ja-JP" altLang="en-US" sz="800" dirty="0">
                <a:latin typeface="メイリオ" panose="020B0604030504040204" pitchFamily="50" charset="-128"/>
                <a:ea typeface="メイリオ" panose="020B0604030504040204" pitchFamily="50" charset="-128"/>
              </a:rPr>
              <a:t>に背中が丸くなる</a:t>
            </a:r>
          </a:p>
        </p:txBody>
      </p:sp>
      <p:sp>
        <p:nvSpPr>
          <p:cNvPr id="78" name="テキスト ボックス 77"/>
          <p:cNvSpPr txBox="1"/>
          <p:nvPr/>
        </p:nvSpPr>
        <p:spPr>
          <a:xfrm>
            <a:off x="3629644" y="3165315"/>
            <a:ext cx="4626946" cy="346249"/>
          </a:xfrm>
          <a:prstGeom prst="rect">
            <a:avLst/>
          </a:prstGeom>
          <a:noFill/>
        </p:spPr>
        <p:txBody>
          <a:bodyPr wrap="square" lIns="0" rtlCol="0">
            <a:spAutoFit/>
          </a:bodyPr>
          <a:lstStyle/>
          <a:p>
            <a:pPr>
              <a:lnSpc>
                <a:spcPct val="150000"/>
              </a:lnSpc>
            </a:pPr>
            <a:r>
              <a:rPr kumimoji="1" lang="ja-JP" altLang="en-US" sz="1200" b="1" dirty="0" smtClean="0">
                <a:latin typeface="メイリオ" panose="020B0604030504040204" pitchFamily="50" charset="-128"/>
                <a:ea typeface="メイリオ" panose="020B0604030504040204" pitchFamily="50" charset="-128"/>
              </a:rPr>
              <a:t>下半身</a:t>
            </a:r>
            <a:endParaRPr kumimoji="1" lang="ja-JP" altLang="en-US" sz="1200" b="1" dirty="0">
              <a:latin typeface="メイリオ" panose="020B0604030504040204" pitchFamily="50" charset="-128"/>
              <a:ea typeface="メイリオ" panose="020B0604030504040204" pitchFamily="50" charset="-128"/>
            </a:endParaRPr>
          </a:p>
        </p:txBody>
      </p:sp>
      <p:cxnSp>
        <p:nvCxnSpPr>
          <p:cNvPr id="80" name="直線コネクタ 79"/>
          <p:cNvCxnSpPr/>
          <p:nvPr/>
        </p:nvCxnSpPr>
        <p:spPr>
          <a:xfrm>
            <a:off x="3570901" y="3269041"/>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0" name="円/楕円 89"/>
          <p:cNvSpPr/>
          <p:nvPr/>
        </p:nvSpPr>
        <p:spPr>
          <a:xfrm>
            <a:off x="7025536" y="4493433"/>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p:nvPr/>
        </p:nvSpPr>
        <p:spPr>
          <a:xfrm>
            <a:off x="7032541" y="4500438"/>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円/楕円 91"/>
          <p:cNvSpPr/>
          <p:nvPr/>
        </p:nvSpPr>
        <p:spPr>
          <a:xfrm>
            <a:off x="7032702" y="4500599"/>
            <a:ext cx="45720" cy="4572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p:cNvSpPr/>
          <p:nvPr/>
        </p:nvSpPr>
        <p:spPr>
          <a:xfrm>
            <a:off x="6923413" y="4493272"/>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93"/>
          <p:cNvSpPr/>
          <p:nvPr/>
        </p:nvSpPr>
        <p:spPr>
          <a:xfrm>
            <a:off x="6930418" y="4500277"/>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p:nvSpPr>
        <p:spPr>
          <a:xfrm>
            <a:off x="6930579" y="4500438"/>
            <a:ext cx="45720" cy="4572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円/楕円 96"/>
          <p:cNvSpPr/>
          <p:nvPr/>
        </p:nvSpPr>
        <p:spPr>
          <a:xfrm>
            <a:off x="6979816" y="4440547"/>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円/楕円 97"/>
          <p:cNvSpPr/>
          <p:nvPr/>
        </p:nvSpPr>
        <p:spPr>
          <a:xfrm>
            <a:off x="6986821" y="4447552"/>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円/楕円 98"/>
          <p:cNvSpPr/>
          <p:nvPr/>
        </p:nvSpPr>
        <p:spPr>
          <a:xfrm>
            <a:off x="6986982" y="4447713"/>
            <a:ext cx="45720" cy="4572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円/楕円 99"/>
          <p:cNvSpPr/>
          <p:nvPr/>
        </p:nvSpPr>
        <p:spPr>
          <a:xfrm>
            <a:off x="7008763" y="4598322"/>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p:cNvSpPr/>
          <p:nvPr/>
        </p:nvSpPr>
        <p:spPr>
          <a:xfrm>
            <a:off x="7015768" y="4605327"/>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p:nvPr/>
        </p:nvSpPr>
        <p:spPr>
          <a:xfrm>
            <a:off x="7015929" y="4605488"/>
            <a:ext cx="45720" cy="4572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円/楕円 103"/>
          <p:cNvSpPr/>
          <p:nvPr/>
        </p:nvSpPr>
        <p:spPr>
          <a:xfrm>
            <a:off x="6940264" y="4598322"/>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円/楕円 104"/>
          <p:cNvSpPr/>
          <p:nvPr/>
        </p:nvSpPr>
        <p:spPr>
          <a:xfrm>
            <a:off x="6947269" y="4605327"/>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p:cNvSpPr/>
          <p:nvPr/>
        </p:nvSpPr>
        <p:spPr>
          <a:xfrm>
            <a:off x="6947430" y="4605488"/>
            <a:ext cx="45720" cy="4572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円/楕円 106"/>
          <p:cNvSpPr/>
          <p:nvPr/>
        </p:nvSpPr>
        <p:spPr>
          <a:xfrm>
            <a:off x="6431488" y="4598322"/>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p:cNvSpPr/>
          <p:nvPr/>
        </p:nvSpPr>
        <p:spPr>
          <a:xfrm>
            <a:off x="6438493" y="4605327"/>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円/楕円 108"/>
          <p:cNvSpPr/>
          <p:nvPr/>
        </p:nvSpPr>
        <p:spPr>
          <a:xfrm>
            <a:off x="6438654" y="4605488"/>
            <a:ext cx="45720" cy="4572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p:nvPr/>
        </p:nvSpPr>
        <p:spPr>
          <a:xfrm>
            <a:off x="6362989" y="4598322"/>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p:nvPr/>
        </p:nvSpPr>
        <p:spPr>
          <a:xfrm>
            <a:off x="6369994" y="4605327"/>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p:nvSpPr>
        <p:spPr>
          <a:xfrm>
            <a:off x="6370155" y="4605488"/>
            <a:ext cx="45720" cy="4572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p:cNvSpPr/>
          <p:nvPr/>
        </p:nvSpPr>
        <p:spPr>
          <a:xfrm>
            <a:off x="6091645" y="7350706"/>
            <a:ext cx="1246315" cy="12009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5" name="Picture 2" descr="\\Filesrv01\share\02制作\ディレクター\★素材集\xf2035028685l.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554"/>
          <a:stretch/>
        </p:blipFill>
        <p:spPr bwMode="auto">
          <a:xfrm>
            <a:off x="6149907" y="7414218"/>
            <a:ext cx="1129790" cy="1073938"/>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p:cNvSpPr txBox="1"/>
          <p:nvPr/>
        </p:nvSpPr>
        <p:spPr>
          <a:xfrm>
            <a:off x="3579548" y="6886852"/>
            <a:ext cx="4677041" cy="303929"/>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トータルヒップ</a:t>
            </a:r>
            <a:endParaRPr kumimoji="1" lang="ja-JP" altLang="en-US" sz="1000" b="1" dirty="0">
              <a:latin typeface="メイリオ" panose="020B0604030504040204" pitchFamily="50" charset="-128"/>
              <a:ea typeface="メイリオ" panose="020B0604030504040204" pitchFamily="50" charset="-128"/>
            </a:endParaRPr>
          </a:p>
        </p:txBody>
      </p:sp>
      <p:cxnSp>
        <p:nvCxnSpPr>
          <p:cNvPr id="117" name="直線コネクタ 116"/>
          <p:cNvCxnSpPr/>
          <p:nvPr/>
        </p:nvCxnSpPr>
        <p:spPr>
          <a:xfrm>
            <a:off x="3576638" y="7190781"/>
            <a:ext cx="46799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3570901" y="7190781"/>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9" name="テキスト ボックス 118"/>
          <p:cNvSpPr txBox="1"/>
          <p:nvPr/>
        </p:nvSpPr>
        <p:spPr>
          <a:xfrm>
            <a:off x="3599366" y="8551669"/>
            <a:ext cx="4639945" cy="461665"/>
          </a:xfrm>
          <a:prstGeom prst="rect">
            <a:avLst/>
          </a:prstGeom>
          <a:noFill/>
        </p:spPr>
        <p:txBody>
          <a:bodyPr wrap="square" rtlCol="0">
            <a:spAutoFit/>
          </a:bodyPr>
          <a:lstStyle/>
          <a:p>
            <a:pPr>
              <a:lnSpc>
                <a:spcPct val="150000"/>
              </a:lnSpc>
            </a:pPr>
            <a:r>
              <a:rPr kumimoji="1" lang="ja-JP" altLang="en-US" sz="800" dirty="0" smtClean="0">
                <a:latin typeface="メイリオ" panose="020B0604030504040204" pitchFamily="50" charset="-128"/>
                <a:ea typeface="メイリオ" panose="020B0604030504040204" pitchFamily="50" charset="-128"/>
              </a:rPr>
              <a:t>本来、</a:t>
            </a:r>
            <a:r>
              <a:rPr lang="ja-JP" altLang="en-US" sz="800" dirty="0">
                <a:latin typeface="メイリオ" panose="020B0604030504040204" pitchFamily="50" charset="-128"/>
                <a:ea typeface="メイリオ" panose="020B0604030504040204" pitchFamily="50" charset="-128"/>
              </a:rPr>
              <a:t>広い</a:t>
            </a:r>
            <a:r>
              <a:rPr lang="ja-JP" altLang="en-US" sz="800" dirty="0" smtClean="0">
                <a:latin typeface="メイリオ" panose="020B0604030504040204" pitchFamily="50" charset="-128"/>
                <a:ea typeface="メイリオ" panose="020B0604030504040204" pitchFamily="50" charset="-128"/>
              </a:rPr>
              <a:t>可動域を持つ股関節の動きを引き出すことで実足の安定を獲得し、軸調整ができるようになります</a:t>
            </a:r>
            <a:r>
              <a:rPr lang="ja-JP" altLang="en-US" sz="800" dirty="0">
                <a:latin typeface="メイリオ" panose="020B0604030504040204" pitchFamily="50" charset="-128"/>
                <a:ea typeface="メイリオ" panose="020B0604030504040204" pitchFamily="50" charset="-128"/>
              </a:rPr>
              <a:t>。</a:t>
            </a:r>
            <a:endParaRPr kumimoji="1" lang="en-US" altLang="ja-JP" sz="800" dirty="0" smtClean="0">
              <a:latin typeface="メイリオ" panose="020B0604030504040204" pitchFamily="50" charset="-128"/>
              <a:ea typeface="メイリオ" panose="020B0604030504040204" pitchFamily="50" charset="-128"/>
            </a:endParaRPr>
          </a:p>
        </p:txBody>
      </p:sp>
      <p:sp>
        <p:nvSpPr>
          <p:cNvPr id="120" name="テキスト ボックス 119"/>
          <p:cNvSpPr txBox="1"/>
          <p:nvPr/>
        </p:nvSpPr>
        <p:spPr>
          <a:xfrm>
            <a:off x="3582091" y="8997945"/>
            <a:ext cx="2877042" cy="276999"/>
          </a:xfrm>
          <a:prstGeom prst="rect">
            <a:avLst/>
          </a:prstGeom>
          <a:noFill/>
        </p:spPr>
        <p:txBody>
          <a:bodyPr wrap="square" rtlCol="0">
            <a:spAutoFit/>
          </a:bodyPr>
          <a:lstStyle/>
          <a:p>
            <a:pPr>
              <a:lnSpc>
                <a:spcPct val="150000"/>
              </a:lnSpc>
            </a:pPr>
            <a:r>
              <a:rPr lang="ja-JP" altLang="en-US" sz="800" b="1" dirty="0" smtClean="0">
                <a:latin typeface="メイリオ" panose="020B0604030504040204" pitchFamily="50" charset="-128"/>
                <a:ea typeface="メイリオ" panose="020B0604030504040204" pitchFamily="50" charset="-128"/>
              </a:rPr>
              <a:t>こんな</a:t>
            </a:r>
            <a:r>
              <a:rPr lang="ja-JP" altLang="en-US" sz="800" b="1" dirty="0">
                <a:latin typeface="メイリオ" panose="020B0604030504040204" pitchFamily="50" charset="-128"/>
                <a:ea typeface="メイリオ" panose="020B0604030504040204" pitchFamily="50" charset="-128"/>
              </a:rPr>
              <a:t>悩みの方</a:t>
            </a:r>
            <a:r>
              <a:rPr lang="ja-JP" altLang="en-US" sz="800" b="1" dirty="0" smtClean="0">
                <a:latin typeface="メイリオ" panose="020B0604030504040204" pitchFamily="50" charset="-128"/>
                <a:ea typeface="メイリオ" panose="020B0604030504040204" pitchFamily="50" charset="-128"/>
              </a:rPr>
              <a:t>に</a:t>
            </a:r>
            <a:r>
              <a:rPr lang="en-US" altLang="ja-JP" sz="800" b="1" dirty="0" smtClean="0">
                <a:latin typeface="メイリオ" panose="020B0604030504040204" pitchFamily="50" charset="-128"/>
                <a:ea typeface="メイリオ" panose="020B0604030504040204" pitchFamily="50" charset="-128"/>
              </a:rPr>
              <a:t>…</a:t>
            </a:r>
            <a:endParaRPr lang="ja-JP" altLang="en-US" sz="800" b="1" dirty="0">
              <a:latin typeface="メイリオ" panose="020B0604030504040204" pitchFamily="50" charset="-128"/>
              <a:ea typeface="メイリオ" panose="020B0604030504040204" pitchFamily="50" charset="-128"/>
            </a:endParaRPr>
          </a:p>
        </p:txBody>
      </p:sp>
      <p:sp>
        <p:nvSpPr>
          <p:cNvPr id="121" name="テキスト ボックス 120"/>
          <p:cNvSpPr txBox="1"/>
          <p:nvPr/>
        </p:nvSpPr>
        <p:spPr>
          <a:xfrm>
            <a:off x="3582090" y="9274944"/>
            <a:ext cx="4674497" cy="830997"/>
          </a:xfrm>
          <a:prstGeom prst="rect">
            <a:avLst/>
          </a:prstGeom>
          <a:noFill/>
        </p:spPr>
        <p:txBody>
          <a:bodyPr wrap="square" rtlCol="0">
            <a:spAutoFit/>
          </a:bodyPr>
          <a:lstStyle/>
          <a:p>
            <a:pPr marL="171450" indent="-171450">
              <a:lnSpc>
                <a:spcPct val="150000"/>
              </a:lnSpc>
              <a:buFont typeface="Wingdings" panose="05000000000000000000" pitchFamily="2" charset="2"/>
              <a:buChar char="ü"/>
            </a:pPr>
            <a:r>
              <a:rPr lang="ja-JP" altLang="en-US" sz="800" dirty="0" smtClean="0">
                <a:latin typeface="メイリオ" panose="020B0604030504040204" pitchFamily="50" charset="-128"/>
                <a:ea typeface="メイリオ" panose="020B0604030504040204" pitchFamily="50" charset="-128"/>
              </a:rPr>
              <a:t>おしりの辺りが痛む</a:t>
            </a:r>
            <a:endParaRPr lang="en-US" altLang="ja-JP" sz="800" dirty="0" smtClean="0">
              <a:latin typeface="メイリオ" panose="020B0604030504040204" pitchFamily="50" charset="-128"/>
              <a:ea typeface="メイリオ" panose="020B0604030504040204" pitchFamily="50" charset="-128"/>
            </a:endParaRPr>
          </a:p>
          <a:p>
            <a:pPr marL="171450" indent="-171450">
              <a:lnSpc>
                <a:spcPct val="150000"/>
              </a:lnSpc>
              <a:buFont typeface="Wingdings" panose="05000000000000000000" pitchFamily="2" charset="2"/>
              <a:buChar char="ü"/>
            </a:pPr>
            <a:r>
              <a:rPr lang="ja-JP" altLang="en-US" sz="800" dirty="0" smtClean="0">
                <a:latin typeface="メイリオ" panose="020B0604030504040204" pitchFamily="50" charset="-128"/>
                <a:ea typeface="メイリオ" panose="020B0604030504040204" pitchFamily="50" charset="-128"/>
              </a:rPr>
              <a:t>脚の</a:t>
            </a:r>
            <a:r>
              <a:rPr lang="ja-JP" altLang="en-US" sz="800" dirty="0">
                <a:latin typeface="メイリオ" panose="020B0604030504040204" pitchFamily="50" charset="-128"/>
                <a:ea typeface="メイリオ" panose="020B0604030504040204" pitchFamily="50" charset="-128"/>
              </a:rPr>
              <a:t>外側</a:t>
            </a:r>
            <a:r>
              <a:rPr lang="ja-JP" altLang="en-US" sz="800" dirty="0" smtClean="0">
                <a:latin typeface="メイリオ" panose="020B0604030504040204" pitchFamily="50" charset="-128"/>
                <a:ea typeface="メイリオ" panose="020B0604030504040204" pitchFamily="50" charset="-128"/>
              </a:rPr>
              <a:t>が痛む</a:t>
            </a:r>
            <a:endParaRPr lang="en-US" altLang="ja-JP" sz="800" dirty="0" smtClean="0">
              <a:latin typeface="メイリオ" panose="020B0604030504040204" pitchFamily="50" charset="-128"/>
              <a:ea typeface="メイリオ" panose="020B0604030504040204" pitchFamily="50" charset="-128"/>
            </a:endParaRPr>
          </a:p>
          <a:p>
            <a:pPr marL="171450" indent="-171450">
              <a:lnSpc>
                <a:spcPct val="150000"/>
              </a:lnSpc>
              <a:buFont typeface="Wingdings" panose="05000000000000000000" pitchFamily="2" charset="2"/>
              <a:buChar char="ü"/>
            </a:pPr>
            <a:r>
              <a:rPr lang="ja-JP" altLang="en-US" sz="800" dirty="0">
                <a:latin typeface="メイリオ" panose="020B0604030504040204" pitchFamily="50" charset="-128"/>
                <a:ea typeface="メイリオ" panose="020B0604030504040204" pitchFamily="50" charset="-128"/>
              </a:rPr>
              <a:t>片足重心で経つことが</a:t>
            </a:r>
            <a:r>
              <a:rPr lang="ja-JP" altLang="en-US" sz="800" dirty="0" smtClean="0">
                <a:latin typeface="メイリオ" panose="020B0604030504040204" pitchFamily="50" charset="-128"/>
                <a:ea typeface="メイリオ" panose="020B0604030504040204" pitchFamily="50" charset="-128"/>
              </a:rPr>
              <a:t>多い</a:t>
            </a:r>
            <a:endParaRPr lang="en-US" altLang="ja-JP" sz="800" dirty="0" smtClean="0">
              <a:latin typeface="メイリオ" panose="020B0604030504040204" pitchFamily="50" charset="-128"/>
              <a:ea typeface="メイリオ" panose="020B0604030504040204" pitchFamily="50" charset="-128"/>
            </a:endParaRPr>
          </a:p>
          <a:p>
            <a:pPr marL="171450" indent="-171450">
              <a:lnSpc>
                <a:spcPct val="150000"/>
              </a:lnSpc>
              <a:buFont typeface="Wingdings" panose="05000000000000000000" pitchFamily="2" charset="2"/>
              <a:buChar char="ü"/>
            </a:pPr>
            <a:r>
              <a:rPr lang="ja-JP" altLang="en-US" sz="800" dirty="0">
                <a:latin typeface="メイリオ" panose="020B0604030504040204" pitchFamily="50" charset="-128"/>
                <a:ea typeface="メイリオ" panose="020B0604030504040204" pitchFamily="50" charset="-128"/>
              </a:rPr>
              <a:t>歩くとき</a:t>
            </a:r>
            <a:r>
              <a:rPr lang="ja-JP" altLang="en-US" sz="800" dirty="0" smtClean="0">
                <a:latin typeface="メイリオ" panose="020B0604030504040204" pitchFamily="50" charset="-128"/>
                <a:ea typeface="メイリオ" panose="020B0604030504040204" pitchFamily="50" charset="-128"/>
              </a:rPr>
              <a:t>に違和感がある</a:t>
            </a:r>
            <a:endParaRPr lang="ja-JP" altLang="en-US" sz="800" dirty="0">
              <a:latin typeface="メイリオ" panose="020B0604030504040204" pitchFamily="50" charset="-128"/>
              <a:ea typeface="メイリオ" panose="020B0604030504040204" pitchFamily="50" charset="-128"/>
            </a:endParaRPr>
          </a:p>
        </p:txBody>
      </p:sp>
      <p:sp>
        <p:nvSpPr>
          <p:cNvPr id="122" name="円/楕円 121"/>
          <p:cNvSpPr/>
          <p:nvPr/>
        </p:nvSpPr>
        <p:spPr>
          <a:xfrm>
            <a:off x="7025536" y="7818683"/>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円/楕円 122"/>
          <p:cNvSpPr/>
          <p:nvPr/>
        </p:nvSpPr>
        <p:spPr>
          <a:xfrm>
            <a:off x="7032541" y="7825688"/>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p:nvPr/>
        </p:nvSpPr>
        <p:spPr>
          <a:xfrm>
            <a:off x="7032702" y="7825849"/>
            <a:ext cx="45720" cy="4572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p:nvPr/>
        </p:nvSpPr>
        <p:spPr>
          <a:xfrm>
            <a:off x="6923413" y="7818522"/>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p:nvPr/>
        </p:nvSpPr>
        <p:spPr>
          <a:xfrm>
            <a:off x="6930418" y="7825527"/>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p:cNvSpPr/>
          <p:nvPr/>
        </p:nvSpPr>
        <p:spPr>
          <a:xfrm>
            <a:off x="6930579" y="7825688"/>
            <a:ext cx="45720" cy="4572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p:cNvGrpSpPr/>
          <p:nvPr/>
        </p:nvGrpSpPr>
        <p:grpSpPr>
          <a:xfrm>
            <a:off x="6979816" y="7517692"/>
            <a:ext cx="60052" cy="211645"/>
            <a:chOff x="6979816" y="4848655"/>
            <a:chExt cx="60052" cy="60052"/>
          </a:xfrm>
        </p:grpSpPr>
        <p:sp>
          <p:nvSpPr>
            <p:cNvPr id="128" name="円/楕円 127"/>
            <p:cNvSpPr/>
            <p:nvPr/>
          </p:nvSpPr>
          <p:spPr>
            <a:xfrm>
              <a:off x="6979816" y="4848655"/>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円/楕円 128"/>
            <p:cNvSpPr/>
            <p:nvPr/>
          </p:nvSpPr>
          <p:spPr>
            <a:xfrm>
              <a:off x="6986821" y="4855660"/>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p:cNvSpPr/>
            <p:nvPr/>
          </p:nvSpPr>
          <p:spPr>
            <a:xfrm>
              <a:off x="6986982" y="4855821"/>
              <a:ext cx="45720" cy="4572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1" name="円/楕円 130"/>
          <p:cNvSpPr/>
          <p:nvPr/>
        </p:nvSpPr>
        <p:spPr>
          <a:xfrm>
            <a:off x="7008763" y="7923572"/>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円/楕円 131"/>
          <p:cNvSpPr/>
          <p:nvPr/>
        </p:nvSpPr>
        <p:spPr>
          <a:xfrm>
            <a:off x="7015768" y="7930577"/>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円/楕円 132"/>
          <p:cNvSpPr/>
          <p:nvPr/>
        </p:nvSpPr>
        <p:spPr>
          <a:xfrm>
            <a:off x="7015929" y="7930738"/>
            <a:ext cx="45720" cy="4572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円/楕円 133"/>
          <p:cNvSpPr/>
          <p:nvPr/>
        </p:nvSpPr>
        <p:spPr>
          <a:xfrm>
            <a:off x="6940264" y="7923572"/>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円/楕円 134"/>
          <p:cNvSpPr/>
          <p:nvPr/>
        </p:nvSpPr>
        <p:spPr>
          <a:xfrm>
            <a:off x="6947269" y="7930577"/>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円/楕円 135"/>
          <p:cNvSpPr/>
          <p:nvPr/>
        </p:nvSpPr>
        <p:spPr>
          <a:xfrm>
            <a:off x="6947430" y="7930738"/>
            <a:ext cx="45720" cy="4572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p:cNvGrpSpPr/>
          <p:nvPr/>
        </p:nvGrpSpPr>
        <p:grpSpPr>
          <a:xfrm>
            <a:off x="6455298" y="7923572"/>
            <a:ext cx="60052" cy="60052"/>
            <a:chOff x="6431488" y="5006430"/>
            <a:chExt cx="60052" cy="60052"/>
          </a:xfrm>
        </p:grpSpPr>
        <p:sp>
          <p:nvSpPr>
            <p:cNvPr id="137" name="円/楕円 136"/>
            <p:cNvSpPr/>
            <p:nvPr/>
          </p:nvSpPr>
          <p:spPr>
            <a:xfrm>
              <a:off x="6431488" y="5006430"/>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p:cNvSpPr/>
            <p:nvPr/>
          </p:nvSpPr>
          <p:spPr>
            <a:xfrm>
              <a:off x="6438493" y="5013435"/>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p:cNvSpPr/>
            <p:nvPr/>
          </p:nvSpPr>
          <p:spPr>
            <a:xfrm>
              <a:off x="6438654" y="5013596"/>
              <a:ext cx="45720" cy="4572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 name="グループ化 1"/>
          <p:cNvGrpSpPr/>
          <p:nvPr/>
        </p:nvGrpSpPr>
        <p:grpSpPr>
          <a:xfrm>
            <a:off x="6339179" y="7923572"/>
            <a:ext cx="60052" cy="60052"/>
            <a:chOff x="6362989" y="5006430"/>
            <a:chExt cx="60052" cy="60052"/>
          </a:xfrm>
        </p:grpSpPr>
        <p:sp>
          <p:nvSpPr>
            <p:cNvPr id="140" name="円/楕円 139"/>
            <p:cNvSpPr/>
            <p:nvPr/>
          </p:nvSpPr>
          <p:spPr>
            <a:xfrm>
              <a:off x="6362989" y="5006430"/>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p:cNvSpPr/>
            <p:nvPr/>
          </p:nvSpPr>
          <p:spPr>
            <a:xfrm>
              <a:off x="6369994" y="5013435"/>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円/楕円 141"/>
            <p:cNvSpPr/>
            <p:nvPr/>
          </p:nvSpPr>
          <p:spPr>
            <a:xfrm>
              <a:off x="6370155" y="5013596"/>
              <a:ext cx="45720" cy="4572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4" name="正方形/長方形 143"/>
          <p:cNvSpPr/>
          <p:nvPr/>
        </p:nvSpPr>
        <p:spPr>
          <a:xfrm>
            <a:off x="6091645" y="10571061"/>
            <a:ext cx="1246315" cy="12009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5" name="Picture 2" descr="\\Filesrv01\share\02制作\ディレクター\★素材集\xf2035028685l.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554"/>
          <a:stretch/>
        </p:blipFill>
        <p:spPr bwMode="auto">
          <a:xfrm>
            <a:off x="6149907" y="10634573"/>
            <a:ext cx="1129790" cy="1073938"/>
          </a:xfrm>
          <a:prstGeom prst="rect">
            <a:avLst/>
          </a:prstGeom>
          <a:noFill/>
          <a:extLst>
            <a:ext uri="{909E8E84-426E-40DD-AFC4-6F175D3DCCD1}">
              <a14:hiddenFill xmlns:a14="http://schemas.microsoft.com/office/drawing/2010/main">
                <a:solidFill>
                  <a:srgbClr val="FFFFFF"/>
                </a:solidFill>
              </a14:hiddenFill>
            </a:ext>
          </a:extLst>
        </p:spPr>
      </p:pic>
      <p:sp>
        <p:nvSpPr>
          <p:cNvPr id="146" name="テキスト ボックス 145"/>
          <p:cNvSpPr txBox="1"/>
          <p:nvPr/>
        </p:nvSpPr>
        <p:spPr>
          <a:xfrm>
            <a:off x="3579548" y="10107207"/>
            <a:ext cx="4677041" cy="303929"/>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ネバータイトハム</a:t>
            </a:r>
            <a:endParaRPr kumimoji="1" lang="ja-JP" altLang="en-US" sz="1000" b="1" dirty="0">
              <a:latin typeface="メイリオ" panose="020B0604030504040204" pitchFamily="50" charset="-128"/>
              <a:ea typeface="メイリオ" panose="020B0604030504040204" pitchFamily="50" charset="-128"/>
            </a:endParaRPr>
          </a:p>
        </p:txBody>
      </p:sp>
      <p:cxnSp>
        <p:nvCxnSpPr>
          <p:cNvPr id="147" name="直線コネクタ 146"/>
          <p:cNvCxnSpPr/>
          <p:nvPr/>
        </p:nvCxnSpPr>
        <p:spPr>
          <a:xfrm>
            <a:off x="3576638" y="10411136"/>
            <a:ext cx="46799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a:off x="3570901" y="10411136"/>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テキスト ボックス 148"/>
          <p:cNvSpPr txBox="1"/>
          <p:nvPr/>
        </p:nvSpPr>
        <p:spPr>
          <a:xfrm>
            <a:off x="3599366" y="11772024"/>
            <a:ext cx="4639945" cy="461665"/>
          </a:xfrm>
          <a:prstGeom prst="rect">
            <a:avLst/>
          </a:prstGeom>
          <a:noFill/>
        </p:spPr>
        <p:txBody>
          <a:bodyPr wrap="square" rtlCol="0">
            <a:spAutoFit/>
          </a:bodyPr>
          <a:lstStyle/>
          <a:p>
            <a:pPr>
              <a:lnSpc>
                <a:spcPct val="150000"/>
              </a:lnSpc>
            </a:pPr>
            <a:r>
              <a:rPr lang="ja-JP" altLang="en-US" sz="800" dirty="0" smtClean="0">
                <a:latin typeface="メイリオ" panose="020B0604030504040204" pitchFamily="50" charset="-128"/>
                <a:ea typeface="メイリオ" panose="020B0604030504040204" pitchFamily="50" charset="-128"/>
              </a:rPr>
              <a:t>ジャックナイフストレッチ</a:t>
            </a:r>
            <a:r>
              <a:rPr lang="ja-JP" altLang="en-US" sz="800" dirty="0">
                <a:latin typeface="メイリオ" panose="020B0604030504040204" pitchFamily="50" charset="-128"/>
                <a:ea typeface="メイリオ" panose="020B0604030504040204" pitchFamily="50" charset="-128"/>
              </a:rPr>
              <a:t>理論にもとずく、アクティブスタティックストレッチも可能なマシンです。</a:t>
            </a:r>
            <a:endParaRPr kumimoji="1" lang="en-US" altLang="ja-JP" sz="800" dirty="0" smtClean="0">
              <a:latin typeface="メイリオ" panose="020B0604030504040204" pitchFamily="50" charset="-128"/>
              <a:ea typeface="メイリオ" panose="020B0604030504040204" pitchFamily="50" charset="-128"/>
            </a:endParaRPr>
          </a:p>
        </p:txBody>
      </p:sp>
      <p:sp>
        <p:nvSpPr>
          <p:cNvPr id="150" name="テキスト ボックス 149"/>
          <p:cNvSpPr txBox="1"/>
          <p:nvPr/>
        </p:nvSpPr>
        <p:spPr>
          <a:xfrm>
            <a:off x="3582091" y="12218300"/>
            <a:ext cx="2877042" cy="276999"/>
          </a:xfrm>
          <a:prstGeom prst="rect">
            <a:avLst/>
          </a:prstGeom>
          <a:noFill/>
        </p:spPr>
        <p:txBody>
          <a:bodyPr wrap="square" rtlCol="0">
            <a:spAutoFit/>
          </a:bodyPr>
          <a:lstStyle/>
          <a:p>
            <a:pPr>
              <a:lnSpc>
                <a:spcPct val="150000"/>
              </a:lnSpc>
            </a:pPr>
            <a:r>
              <a:rPr lang="ja-JP" altLang="en-US" sz="800" b="1" dirty="0" smtClean="0">
                <a:latin typeface="メイリオ" panose="020B0604030504040204" pitchFamily="50" charset="-128"/>
                <a:ea typeface="メイリオ" panose="020B0604030504040204" pitchFamily="50" charset="-128"/>
              </a:rPr>
              <a:t>こんな</a:t>
            </a:r>
            <a:r>
              <a:rPr lang="ja-JP" altLang="en-US" sz="800" b="1" dirty="0">
                <a:latin typeface="メイリオ" panose="020B0604030504040204" pitchFamily="50" charset="-128"/>
                <a:ea typeface="メイリオ" panose="020B0604030504040204" pitchFamily="50" charset="-128"/>
              </a:rPr>
              <a:t>悩みの方</a:t>
            </a:r>
            <a:r>
              <a:rPr lang="ja-JP" altLang="en-US" sz="800" b="1" dirty="0" smtClean="0">
                <a:latin typeface="メイリオ" panose="020B0604030504040204" pitchFamily="50" charset="-128"/>
                <a:ea typeface="メイリオ" panose="020B0604030504040204" pitchFamily="50" charset="-128"/>
              </a:rPr>
              <a:t>に</a:t>
            </a:r>
            <a:r>
              <a:rPr lang="en-US" altLang="ja-JP" sz="800" b="1" dirty="0" smtClean="0">
                <a:latin typeface="メイリオ" panose="020B0604030504040204" pitchFamily="50" charset="-128"/>
                <a:ea typeface="メイリオ" panose="020B0604030504040204" pitchFamily="50" charset="-128"/>
              </a:rPr>
              <a:t>…</a:t>
            </a:r>
            <a:endParaRPr lang="ja-JP" altLang="en-US" sz="800" b="1" dirty="0">
              <a:latin typeface="メイリオ" panose="020B0604030504040204" pitchFamily="50" charset="-128"/>
              <a:ea typeface="メイリオ" panose="020B0604030504040204" pitchFamily="50" charset="-128"/>
            </a:endParaRPr>
          </a:p>
        </p:txBody>
      </p:sp>
      <p:sp>
        <p:nvSpPr>
          <p:cNvPr id="151" name="テキスト ボックス 150"/>
          <p:cNvSpPr txBox="1"/>
          <p:nvPr/>
        </p:nvSpPr>
        <p:spPr>
          <a:xfrm>
            <a:off x="3582090" y="12495299"/>
            <a:ext cx="4674497" cy="830997"/>
          </a:xfrm>
          <a:prstGeom prst="rect">
            <a:avLst/>
          </a:prstGeom>
          <a:noFill/>
        </p:spPr>
        <p:txBody>
          <a:bodyPr wrap="square" rtlCol="0">
            <a:spAutoFit/>
          </a:bodyPr>
          <a:lstStyle/>
          <a:p>
            <a:pPr marL="171450" indent="-171450">
              <a:lnSpc>
                <a:spcPct val="150000"/>
              </a:lnSpc>
              <a:buFont typeface="Wingdings" panose="05000000000000000000" pitchFamily="2" charset="2"/>
              <a:buChar char="ü"/>
            </a:pPr>
            <a:r>
              <a:rPr lang="ja-JP" altLang="en-US" sz="800" dirty="0" smtClean="0">
                <a:latin typeface="メイリオ" panose="020B0604030504040204" pitchFamily="50" charset="-128"/>
                <a:ea typeface="メイリオ" panose="020B0604030504040204" pitchFamily="50" charset="-128"/>
              </a:rPr>
              <a:t>膝が痛む</a:t>
            </a:r>
            <a:endParaRPr lang="en-US" altLang="ja-JP" sz="800" dirty="0" smtClean="0">
              <a:latin typeface="メイリオ" panose="020B0604030504040204" pitchFamily="50" charset="-128"/>
              <a:ea typeface="メイリオ" panose="020B0604030504040204" pitchFamily="50" charset="-128"/>
            </a:endParaRPr>
          </a:p>
          <a:p>
            <a:pPr marL="171450" indent="-171450">
              <a:lnSpc>
                <a:spcPct val="150000"/>
              </a:lnSpc>
              <a:buFont typeface="Wingdings" panose="05000000000000000000" pitchFamily="2" charset="2"/>
              <a:buChar char="ü"/>
            </a:pPr>
            <a:r>
              <a:rPr lang="ja-JP" altLang="en-US" sz="800" dirty="0">
                <a:latin typeface="メイリオ" panose="020B0604030504040204" pitchFamily="50" charset="-128"/>
                <a:ea typeface="メイリオ" panose="020B0604030504040204" pitchFamily="50" charset="-128"/>
              </a:rPr>
              <a:t>脚</a:t>
            </a:r>
            <a:r>
              <a:rPr lang="ja-JP" altLang="en-US" sz="800" dirty="0" smtClean="0">
                <a:latin typeface="メイリオ" panose="020B0604030504040204" pitchFamily="50" charset="-128"/>
                <a:ea typeface="メイリオ" panose="020B0604030504040204" pitchFamily="50" charset="-128"/>
              </a:rPr>
              <a:t>がむくむ</a:t>
            </a:r>
            <a:endParaRPr lang="en-US" altLang="ja-JP" sz="800" dirty="0" smtClean="0">
              <a:latin typeface="メイリオ" panose="020B0604030504040204" pitchFamily="50" charset="-128"/>
              <a:ea typeface="メイリオ" panose="020B0604030504040204" pitchFamily="50" charset="-128"/>
            </a:endParaRPr>
          </a:p>
          <a:p>
            <a:pPr marL="171450" indent="-171450">
              <a:lnSpc>
                <a:spcPct val="150000"/>
              </a:lnSpc>
              <a:buFont typeface="Wingdings" panose="05000000000000000000" pitchFamily="2" charset="2"/>
              <a:buChar char="ü"/>
            </a:pPr>
            <a:r>
              <a:rPr lang="ja-JP" altLang="en-US" sz="800" dirty="0">
                <a:latin typeface="メイリオ" panose="020B0604030504040204" pitchFamily="50" charset="-128"/>
                <a:ea typeface="メイリオ" panose="020B0604030504040204" pitchFamily="50" charset="-128"/>
              </a:rPr>
              <a:t>足が</a:t>
            </a:r>
            <a:r>
              <a:rPr lang="ja-JP" altLang="en-US" sz="800" dirty="0" smtClean="0">
                <a:latin typeface="メイリオ" panose="020B0604030504040204" pitchFamily="50" charset="-128"/>
                <a:ea typeface="メイリオ" panose="020B0604030504040204" pitchFamily="50" charset="-128"/>
              </a:rPr>
              <a:t>冷える</a:t>
            </a:r>
            <a:endParaRPr lang="en-US" altLang="ja-JP" sz="800" dirty="0" smtClean="0">
              <a:latin typeface="メイリオ" panose="020B0604030504040204" pitchFamily="50" charset="-128"/>
              <a:ea typeface="メイリオ" panose="020B0604030504040204" pitchFamily="50" charset="-128"/>
            </a:endParaRPr>
          </a:p>
          <a:p>
            <a:pPr marL="171450" indent="-171450">
              <a:lnSpc>
                <a:spcPct val="150000"/>
              </a:lnSpc>
              <a:buFont typeface="Wingdings" panose="05000000000000000000" pitchFamily="2" charset="2"/>
              <a:buChar char="ü"/>
            </a:pPr>
            <a:r>
              <a:rPr lang="en-US" altLang="ja-JP" sz="800" dirty="0" smtClean="0">
                <a:latin typeface="メイリオ" panose="020B0604030504040204" pitchFamily="50" charset="-128"/>
                <a:ea typeface="メイリオ" panose="020B0604030504040204" pitchFamily="50" charset="-128"/>
              </a:rPr>
              <a:t>O</a:t>
            </a:r>
            <a:r>
              <a:rPr lang="ja-JP" altLang="en-US" sz="800" dirty="0" smtClean="0">
                <a:latin typeface="メイリオ" panose="020B0604030504040204" pitchFamily="50" charset="-128"/>
                <a:ea typeface="メイリオ" panose="020B0604030504040204" pitchFamily="50" charset="-128"/>
              </a:rPr>
              <a:t>脚・</a:t>
            </a:r>
            <a:r>
              <a:rPr lang="en-US" altLang="ja-JP" sz="800" dirty="0" smtClean="0">
                <a:latin typeface="メイリオ" panose="020B0604030504040204" pitchFamily="50" charset="-128"/>
                <a:ea typeface="メイリオ" panose="020B0604030504040204" pitchFamily="50" charset="-128"/>
              </a:rPr>
              <a:t>X</a:t>
            </a:r>
            <a:r>
              <a:rPr lang="ja-JP" altLang="en-US" sz="800" dirty="0" smtClean="0">
                <a:latin typeface="メイリオ" panose="020B0604030504040204" pitchFamily="50" charset="-128"/>
                <a:ea typeface="メイリオ" panose="020B0604030504040204" pitchFamily="50" charset="-128"/>
              </a:rPr>
              <a:t>脚ぎみ</a:t>
            </a:r>
            <a:endParaRPr lang="ja-JP" altLang="en-US" sz="800" dirty="0">
              <a:latin typeface="メイリオ" panose="020B0604030504040204" pitchFamily="50" charset="-128"/>
              <a:ea typeface="メイリオ" panose="020B0604030504040204" pitchFamily="50" charset="-128"/>
            </a:endParaRPr>
          </a:p>
        </p:txBody>
      </p:sp>
      <p:grpSp>
        <p:nvGrpSpPr>
          <p:cNvPr id="158" name="グループ化 157"/>
          <p:cNvGrpSpPr/>
          <p:nvPr/>
        </p:nvGrpSpPr>
        <p:grpSpPr>
          <a:xfrm>
            <a:off x="6979816" y="10738047"/>
            <a:ext cx="60052" cy="211645"/>
            <a:chOff x="6979816" y="4848655"/>
            <a:chExt cx="60052" cy="60052"/>
          </a:xfrm>
        </p:grpSpPr>
        <p:sp>
          <p:nvSpPr>
            <p:cNvPr id="159" name="円/楕円 158"/>
            <p:cNvSpPr/>
            <p:nvPr/>
          </p:nvSpPr>
          <p:spPr>
            <a:xfrm>
              <a:off x="6979816" y="4848655"/>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円/楕円 159"/>
            <p:cNvSpPr/>
            <p:nvPr/>
          </p:nvSpPr>
          <p:spPr>
            <a:xfrm>
              <a:off x="6986821" y="4855660"/>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円/楕円 160"/>
            <p:cNvSpPr/>
            <p:nvPr/>
          </p:nvSpPr>
          <p:spPr>
            <a:xfrm>
              <a:off x="6986982" y="4855821"/>
              <a:ext cx="45720" cy="4572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2" name="円/楕円 161"/>
          <p:cNvSpPr/>
          <p:nvPr/>
        </p:nvSpPr>
        <p:spPr>
          <a:xfrm>
            <a:off x="7008763" y="11143927"/>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p:cNvSpPr/>
          <p:nvPr/>
        </p:nvSpPr>
        <p:spPr>
          <a:xfrm>
            <a:off x="7015768" y="11150932"/>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円/楕円 163"/>
          <p:cNvSpPr/>
          <p:nvPr/>
        </p:nvSpPr>
        <p:spPr>
          <a:xfrm>
            <a:off x="7015929" y="11151093"/>
            <a:ext cx="45720" cy="4572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円/楕円 164"/>
          <p:cNvSpPr/>
          <p:nvPr/>
        </p:nvSpPr>
        <p:spPr>
          <a:xfrm>
            <a:off x="6940264" y="11143927"/>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円/楕円 165"/>
          <p:cNvSpPr/>
          <p:nvPr/>
        </p:nvSpPr>
        <p:spPr>
          <a:xfrm>
            <a:off x="6947269" y="11150932"/>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円/楕円 166"/>
          <p:cNvSpPr/>
          <p:nvPr/>
        </p:nvSpPr>
        <p:spPr>
          <a:xfrm>
            <a:off x="6947430" y="11151093"/>
            <a:ext cx="45720" cy="4572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8" name="グループ化 167"/>
          <p:cNvGrpSpPr/>
          <p:nvPr/>
        </p:nvGrpSpPr>
        <p:grpSpPr>
          <a:xfrm>
            <a:off x="6431488" y="11134403"/>
            <a:ext cx="60052" cy="60052"/>
            <a:chOff x="6431488" y="5006430"/>
            <a:chExt cx="60052" cy="60052"/>
          </a:xfrm>
        </p:grpSpPr>
        <p:sp>
          <p:nvSpPr>
            <p:cNvPr id="169" name="円/楕円 168"/>
            <p:cNvSpPr/>
            <p:nvPr/>
          </p:nvSpPr>
          <p:spPr>
            <a:xfrm>
              <a:off x="6431488" y="5006430"/>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円/楕円 169"/>
            <p:cNvSpPr/>
            <p:nvPr/>
          </p:nvSpPr>
          <p:spPr>
            <a:xfrm>
              <a:off x="6438493" y="5013435"/>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円/楕円 170"/>
            <p:cNvSpPr/>
            <p:nvPr/>
          </p:nvSpPr>
          <p:spPr>
            <a:xfrm>
              <a:off x="6438654" y="5013596"/>
              <a:ext cx="45720" cy="4572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2" name="グループ化 171"/>
          <p:cNvGrpSpPr/>
          <p:nvPr/>
        </p:nvGrpSpPr>
        <p:grpSpPr>
          <a:xfrm>
            <a:off x="6362989" y="11132022"/>
            <a:ext cx="60052" cy="60052"/>
            <a:chOff x="6362989" y="5006430"/>
            <a:chExt cx="60052" cy="60052"/>
          </a:xfrm>
        </p:grpSpPr>
        <p:sp>
          <p:nvSpPr>
            <p:cNvPr id="173" name="円/楕円 172"/>
            <p:cNvSpPr/>
            <p:nvPr/>
          </p:nvSpPr>
          <p:spPr>
            <a:xfrm>
              <a:off x="6362989" y="5006430"/>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円/楕円 173"/>
            <p:cNvSpPr/>
            <p:nvPr/>
          </p:nvSpPr>
          <p:spPr>
            <a:xfrm>
              <a:off x="6369994" y="5013435"/>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円/楕円 174"/>
            <p:cNvSpPr/>
            <p:nvPr/>
          </p:nvSpPr>
          <p:spPr>
            <a:xfrm>
              <a:off x="6370155" y="5013596"/>
              <a:ext cx="45720" cy="4572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6" name="グループ化 175"/>
          <p:cNvGrpSpPr/>
          <p:nvPr/>
        </p:nvGrpSpPr>
        <p:grpSpPr>
          <a:xfrm>
            <a:off x="6424345" y="11068903"/>
            <a:ext cx="60052" cy="60052"/>
            <a:chOff x="6431488" y="5006430"/>
            <a:chExt cx="60052" cy="60052"/>
          </a:xfrm>
        </p:grpSpPr>
        <p:sp>
          <p:nvSpPr>
            <p:cNvPr id="177" name="円/楕円 176"/>
            <p:cNvSpPr/>
            <p:nvPr/>
          </p:nvSpPr>
          <p:spPr>
            <a:xfrm>
              <a:off x="6431488" y="5006430"/>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円/楕円 177"/>
            <p:cNvSpPr/>
            <p:nvPr/>
          </p:nvSpPr>
          <p:spPr>
            <a:xfrm>
              <a:off x="6438493" y="5013435"/>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円/楕円 178"/>
            <p:cNvSpPr/>
            <p:nvPr/>
          </p:nvSpPr>
          <p:spPr>
            <a:xfrm>
              <a:off x="6438654" y="5013596"/>
              <a:ext cx="45720" cy="4572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0" name="グループ化 179"/>
          <p:cNvGrpSpPr/>
          <p:nvPr/>
        </p:nvGrpSpPr>
        <p:grpSpPr>
          <a:xfrm>
            <a:off x="6367751" y="11066522"/>
            <a:ext cx="60052" cy="60052"/>
            <a:chOff x="6362989" y="5006430"/>
            <a:chExt cx="60052" cy="60052"/>
          </a:xfrm>
        </p:grpSpPr>
        <p:sp>
          <p:nvSpPr>
            <p:cNvPr id="181" name="円/楕円 180"/>
            <p:cNvSpPr/>
            <p:nvPr/>
          </p:nvSpPr>
          <p:spPr>
            <a:xfrm>
              <a:off x="6362989" y="5006430"/>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円/楕円 181"/>
            <p:cNvSpPr/>
            <p:nvPr/>
          </p:nvSpPr>
          <p:spPr>
            <a:xfrm>
              <a:off x="6369994" y="5013435"/>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円/楕円 182"/>
            <p:cNvSpPr/>
            <p:nvPr/>
          </p:nvSpPr>
          <p:spPr>
            <a:xfrm>
              <a:off x="6370155" y="5013596"/>
              <a:ext cx="45720" cy="4572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87" name="Picture 4" descr="\\Filesrv01\share\01営業部\【顧客情報】\ストレッチ鍼灸イトー整骨院\新規\下層\20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33281" y="408644"/>
            <a:ext cx="1800000" cy="1200092"/>
          </a:xfrm>
          <a:prstGeom prst="rect">
            <a:avLst/>
          </a:prstGeom>
          <a:noFill/>
          <a:extLst>
            <a:ext uri="{909E8E84-426E-40DD-AFC4-6F175D3DCCD1}">
              <a14:hiddenFill xmlns:a14="http://schemas.microsoft.com/office/drawing/2010/main">
                <a:solidFill>
                  <a:srgbClr val="FFFFFF"/>
                </a:solidFill>
              </a14:hiddenFill>
            </a:ext>
          </a:extLst>
        </p:spPr>
      </p:pic>
      <p:sp>
        <p:nvSpPr>
          <p:cNvPr id="188" name="正方形/長方形 187"/>
          <p:cNvSpPr/>
          <p:nvPr/>
        </p:nvSpPr>
        <p:spPr>
          <a:xfrm>
            <a:off x="6091645" y="405798"/>
            <a:ext cx="1246315" cy="12009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9" name="Picture 2" descr="\\Filesrv01\share\02制作\ディレクター\★素材集\xf2035028685l.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554"/>
          <a:stretch/>
        </p:blipFill>
        <p:spPr bwMode="auto">
          <a:xfrm>
            <a:off x="6149907" y="469310"/>
            <a:ext cx="1129790" cy="1073938"/>
          </a:xfrm>
          <a:prstGeom prst="rect">
            <a:avLst/>
          </a:prstGeom>
          <a:noFill/>
          <a:extLst>
            <a:ext uri="{909E8E84-426E-40DD-AFC4-6F175D3DCCD1}">
              <a14:hiddenFill xmlns:a14="http://schemas.microsoft.com/office/drawing/2010/main">
                <a:solidFill>
                  <a:srgbClr val="FFFFFF"/>
                </a:solidFill>
              </a14:hiddenFill>
            </a:ext>
          </a:extLst>
        </p:spPr>
      </p:pic>
      <p:sp>
        <p:nvSpPr>
          <p:cNvPr id="190" name="テキスト ボックス 189"/>
          <p:cNvSpPr txBox="1"/>
          <p:nvPr/>
        </p:nvSpPr>
        <p:spPr>
          <a:xfrm>
            <a:off x="3579548" y="-58056"/>
            <a:ext cx="4677041" cy="303929"/>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マルチスロー</a:t>
            </a:r>
            <a:endParaRPr kumimoji="1" lang="ja-JP" altLang="en-US" sz="1000" b="1" dirty="0">
              <a:latin typeface="メイリオ" panose="020B0604030504040204" pitchFamily="50" charset="-128"/>
              <a:ea typeface="メイリオ" panose="020B0604030504040204" pitchFamily="50" charset="-128"/>
            </a:endParaRPr>
          </a:p>
        </p:txBody>
      </p:sp>
      <p:cxnSp>
        <p:nvCxnSpPr>
          <p:cNvPr id="191" name="直線コネクタ 190"/>
          <p:cNvCxnSpPr/>
          <p:nvPr/>
        </p:nvCxnSpPr>
        <p:spPr>
          <a:xfrm>
            <a:off x="3576638" y="245873"/>
            <a:ext cx="46799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a:off x="3570901" y="245873"/>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3" name="テキスト ボックス 192"/>
          <p:cNvSpPr txBox="1"/>
          <p:nvPr/>
        </p:nvSpPr>
        <p:spPr>
          <a:xfrm>
            <a:off x="3599367" y="1606761"/>
            <a:ext cx="2877042" cy="276999"/>
          </a:xfrm>
          <a:prstGeom prst="rect">
            <a:avLst/>
          </a:prstGeom>
          <a:noFill/>
        </p:spPr>
        <p:txBody>
          <a:bodyPr wrap="square" rtlCol="0">
            <a:spAutoFit/>
          </a:bodyPr>
          <a:lstStyle/>
          <a:p>
            <a:pPr>
              <a:lnSpc>
                <a:spcPct val="150000"/>
              </a:lnSpc>
            </a:pPr>
            <a:r>
              <a:rPr kumimoji="1" lang="en-US" altLang="ja-JP" sz="800" dirty="0" smtClean="0">
                <a:latin typeface="メイリオ" panose="020B0604030504040204" pitchFamily="50" charset="-128"/>
                <a:ea typeface="メイリオ" panose="020B0604030504040204" pitchFamily="50" charset="-128"/>
              </a:rPr>
              <a:t>1</a:t>
            </a:r>
            <a:r>
              <a:rPr lang="ja-JP" altLang="en-US" sz="800" dirty="0" smtClean="0">
                <a:latin typeface="メイリオ" panose="020B0604030504040204" pitchFamily="50" charset="-128"/>
                <a:ea typeface="メイリオ" panose="020B0604030504040204" pitchFamily="50" charset="-128"/>
              </a:rPr>
              <a:t>台で</a:t>
            </a:r>
            <a:r>
              <a:rPr lang="en-US" altLang="ja-JP" sz="800" dirty="0" smtClean="0">
                <a:latin typeface="メイリオ" panose="020B0604030504040204" pitchFamily="50" charset="-128"/>
                <a:ea typeface="メイリオ" panose="020B0604030504040204" pitchFamily="50" charset="-128"/>
              </a:rPr>
              <a:t>4</a:t>
            </a:r>
            <a:r>
              <a:rPr lang="ja-JP" altLang="en-US" sz="800" dirty="0" smtClean="0">
                <a:latin typeface="メイリオ" panose="020B0604030504040204" pitchFamily="50" charset="-128"/>
                <a:ea typeface="メイリオ" panose="020B0604030504040204" pitchFamily="50" charset="-128"/>
              </a:rPr>
              <a:t>種類の肩甲骨周りのトレーニングが行えます。</a:t>
            </a:r>
            <a:endParaRPr kumimoji="1" lang="en-US" altLang="ja-JP" sz="800" dirty="0" smtClean="0">
              <a:latin typeface="メイリオ" panose="020B0604030504040204" pitchFamily="50" charset="-128"/>
              <a:ea typeface="メイリオ" panose="020B0604030504040204" pitchFamily="50" charset="-128"/>
            </a:endParaRPr>
          </a:p>
        </p:txBody>
      </p:sp>
      <p:sp>
        <p:nvSpPr>
          <p:cNvPr id="194" name="テキスト ボックス 193"/>
          <p:cNvSpPr txBox="1"/>
          <p:nvPr/>
        </p:nvSpPr>
        <p:spPr>
          <a:xfrm>
            <a:off x="3582091" y="1881586"/>
            <a:ext cx="2877042" cy="276999"/>
          </a:xfrm>
          <a:prstGeom prst="rect">
            <a:avLst/>
          </a:prstGeom>
          <a:noFill/>
        </p:spPr>
        <p:txBody>
          <a:bodyPr wrap="square" rtlCol="0">
            <a:spAutoFit/>
          </a:bodyPr>
          <a:lstStyle/>
          <a:p>
            <a:pPr>
              <a:lnSpc>
                <a:spcPct val="150000"/>
              </a:lnSpc>
            </a:pPr>
            <a:r>
              <a:rPr lang="ja-JP" altLang="en-US" sz="800" b="1" dirty="0" smtClean="0">
                <a:latin typeface="メイリオ" panose="020B0604030504040204" pitchFamily="50" charset="-128"/>
                <a:ea typeface="メイリオ" panose="020B0604030504040204" pitchFamily="50" charset="-128"/>
              </a:rPr>
              <a:t>こんな</a:t>
            </a:r>
            <a:r>
              <a:rPr lang="ja-JP" altLang="en-US" sz="800" b="1" dirty="0">
                <a:latin typeface="メイリオ" panose="020B0604030504040204" pitchFamily="50" charset="-128"/>
                <a:ea typeface="メイリオ" panose="020B0604030504040204" pitchFamily="50" charset="-128"/>
              </a:rPr>
              <a:t>悩みの方</a:t>
            </a:r>
            <a:r>
              <a:rPr lang="ja-JP" altLang="en-US" sz="800" b="1" dirty="0" smtClean="0">
                <a:latin typeface="メイリオ" panose="020B0604030504040204" pitchFamily="50" charset="-128"/>
                <a:ea typeface="メイリオ" panose="020B0604030504040204" pitchFamily="50" charset="-128"/>
              </a:rPr>
              <a:t>に</a:t>
            </a:r>
            <a:r>
              <a:rPr lang="en-US" altLang="ja-JP" sz="800" b="1" dirty="0" smtClean="0">
                <a:latin typeface="メイリオ" panose="020B0604030504040204" pitchFamily="50" charset="-128"/>
                <a:ea typeface="メイリオ" panose="020B0604030504040204" pitchFamily="50" charset="-128"/>
              </a:rPr>
              <a:t>…</a:t>
            </a:r>
            <a:endParaRPr lang="ja-JP" altLang="en-US" sz="800" b="1" dirty="0">
              <a:latin typeface="メイリオ" panose="020B0604030504040204" pitchFamily="50" charset="-128"/>
              <a:ea typeface="メイリオ" panose="020B0604030504040204" pitchFamily="50" charset="-128"/>
            </a:endParaRPr>
          </a:p>
        </p:txBody>
      </p:sp>
      <p:sp>
        <p:nvSpPr>
          <p:cNvPr id="195" name="テキスト ボックス 194"/>
          <p:cNvSpPr txBox="1"/>
          <p:nvPr/>
        </p:nvSpPr>
        <p:spPr>
          <a:xfrm>
            <a:off x="3582091" y="2158585"/>
            <a:ext cx="2877042" cy="830997"/>
          </a:xfrm>
          <a:prstGeom prst="rect">
            <a:avLst/>
          </a:prstGeom>
          <a:noFill/>
        </p:spPr>
        <p:txBody>
          <a:bodyPr wrap="square" rtlCol="0">
            <a:spAutoFit/>
          </a:bodyPr>
          <a:lstStyle/>
          <a:p>
            <a:pPr marL="171450" indent="-171450">
              <a:lnSpc>
                <a:spcPct val="150000"/>
              </a:lnSpc>
              <a:buFont typeface="Wingdings" panose="05000000000000000000" pitchFamily="2" charset="2"/>
              <a:buChar char="ü"/>
            </a:pPr>
            <a:r>
              <a:rPr lang="ja-JP" altLang="en-US" sz="800" dirty="0" smtClean="0">
                <a:latin typeface="メイリオ" panose="020B0604030504040204" pitchFamily="50" charset="-128"/>
                <a:ea typeface="メイリオ" panose="020B0604030504040204" pitchFamily="50" charset="-128"/>
              </a:rPr>
              <a:t>猫背が気になる</a:t>
            </a:r>
            <a:endParaRPr lang="en-US" altLang="ja-JP" sz="800" dirty="0" smtClean="0">
              <a:latin typeface="メイリオ" panose="020B0604030504040204" pitchFamily="50" charset="-128"/>
              <a:ea typeface="メイリオ" panose="020B0604030504040204" pitchFamily="50" charset="-128"/>
            </a:endParaRPr>
          </a:p>
          <a:p>
            <a:pPr marL="171450" indent="-171450">
              <a:lnSpc>
                <a:spcPct val="150000"/>
              </a:lnSpc>
              <a:buFont typeface="Wingdings" panose="05000000000000000000" pitchFamily="2" charset="2"/>
              <a:buChar char="ü"/>
            </a:pPr>
            <a:r>
              <a:rPr lang="ja-JP" altLang="en-US" sz="800" dirty="0">
                <a:latin typeface="メイリオ" panose="020B0604030504040204" pitchFamily="50" charset="-128"/>
                <a:ea typeface="メイリオ" panose="020B0604030504040204" pitchFamily="50" charset="-128"/>
              </a:rPr>
              <a:t>胸が</a:t>
            </a:r>
            <a:r>
              <a:rPr lang="ja-JP" altLang="en-US" sz="800" dirty="0" smtClean="0">
                <a:latin typeface="メイリオ" panose="020B0604030504040204" pitchFamily="50" charset="-128"/>
                <a:ea typeface="メイリオ" panose="020B0604030504040204" pitchFamily="50" charset="-128"/>
              </a:rPr>
              <a:t>痛む</a:t>
            </a:r>
            <a:endParaRPr lang="en-US" altLang="ja-JP" sz="800" dirty="0" smtClean="0">
              <a:latin typeface="メイリオ" panose="020B0604030504040204" pitchFamily="50" charset="-128"/>
              <a:ea typeface="メイリオ" panose="020B0604030504040204" pitchFamily="50" charset="-128"/>
            </a:endParaRPr>
          </a:p>
          <a:p>
            <a:pPr marL="171450" indent="-171450">
              <a:lnSpc>
                <a:spcPct val="150000"/>
              </a:lnSpc>
              <a:buFont typeface="Wingdings" panose="05000000000000000000" pitchFamily="2" charset="2"/>
              <a:buChar char="ü"/>
            </a:pPr>
            <a:r>
              <a:rPr lang="ja-JP" altLang="en-US" sz="800" dirty="0">
                <a:latin typeface="メイリオ" panose="020B0604030504040204" pitchFamily="50" charset="-128"/>
                <a:ea typeface="メイリオ" panose="020B0604030504040204" pitchFamily="50" charset="-128"/>
              </a:rPr>
              <a:t>脇腹</a:t>
            </a:r>
            <a:r>
              <a:rPr lang="ja-JP" altLang="en-US" sz="800" dirty="0" smtClean="0">
                <a:latin typeface="メイリオ" panose="020B0604030504040204" pitchFamily="50" charset="-128"/>
                <a:ea typeface="メイリオ" panose="020B0604030504040204" pitchFamily="50" charset="-128"/>
              </a:rPr>
              <a:t>が痛む</a:t>
            </a:r>
            <a:endParaRPr lang="en-US" altLang="ja-JP" sz="800" dirty="0" smtClean="0">
              <a:latin typeface="メイリオ" panose="020B0604030504040204" pitchFamily="50" charset="-128"/>
              <a:ea typeface="メイリオ" panose="020B0604030504040204" pitchFamily="50" charset="-128"/>
            </a:endParaRPr>
          </a:p>
          <a:p>
            <a:pPr marL="171450" indent="-171450">
              <a:lnSpc>
                <a:spcPct val="150000"/>
              </a:lnSpc>
              <a:buFont typeface="Wingdings" panose="05000000000000000000" pitchFamily="2" charset="2"/>
              <a:buChar char="ü"/>
            </a:pPr>
            <a:r>
              <a:rPr lang="ja-JP" altLang="en-US" sz="800" dirty="0">
                <a:latin typeface="メイリオ" panose="020B0604030504040204" pitchFamily="50" charset="-128"/>
                <a:ea typeface="メイリオ" panose="020B0604030504040204" pitchFamily="50" charset="-128"/>
              </a:rPr>
              <a:t>腕</a:t>
            </a:r>
            <a:r>
              <a:rPr lang="ja-JP" altLang="en-US" sz="800" dirty="0" smtClean="0">
                <a:latin typeface="メイリオ" panose="020B0604030504040204" pitchFamily="50" charset="-128"/>
                <a:ea typeface="メイリオ" panose="020B0604030504040204" pitchFamily="50" charset="-128"/>
              </a:rPr>
              <a:t>や手がしびれることがある</a:t>
            </a:r>
            <a:endParaRPr lang="ja-JP" altLang="en-US" sz="800" dirty="0">
              <a:latin typeface="メイリオ" panose="020B0604030504040204" pitchFamily="50" charset="-128"/>
              <a:ea typeface="メイリオ" panose="020B0604030504040204" pitchFamily="50" charset="-128"/>
            </a:endParaRPr>
          </a:p>
        </p:txBody>
      </p:sp>
      <p:sp>
        <p:nvSpPr>
          <p:cNvPr id="196" name="円/楕円 195"/>
          <p:cNvSpPr/>
          <p:nvPr/>
        </p:nvSpPr>
        <p:spPr>
          <a:xfrm>
            <a:off x="7032702" y="534083"/>
            <a:ext cx="100340" cy="10034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円/楕円 196"/>
          <p:cNvSpPr/>
          <p:nvPr/>
        </p:nvSpPr>
        <p:spPr>
          <a:xfrm>
            <a:off x="7044406" y="545787"/>
            <a:ext cx="76932" cy="7693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円/楕円 197"/>
          <p:cNvSpPr/>
          <p:nvPr/>
        </p:nvSpPr>
        <p:spPr>
          <a:xfrm>
            <a:off x="7052846" y="554227"/>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円/楕円 198"/>
          <p:cNvSpPr/>
          <p:nvPr/>
        </p:nvSpPr>
        <p:spPr>
          <a:xfrm>
            <a:off x="6882901" y="534083"/>
            <a:ext cx="100340" cy="10034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円/楕円 199"/>
          <p:cNvSpPr/>
          <p:nvPr/>
        </p:nvSpPr>
        <p:spPr>
          <a:xfrm>
            <a:off x="6894605" y="545787"/>
            <a:ext cx="76932" cy="7693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円/楕円 200"/>
          <p:cNvSpPr/>
          <p:nvPr/>
        </p:nvSpPr>
        <p:spPr>
          <a:xfrm>
            <a:off x="6903045" y="554227"/>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円/楕円 201"/>
          <p:cNvSpPr/>
          <p:nvPr/>
        </p:nvSpPr>
        <p:spPr>
          <a:xfrm>
            <a:off x="6460642" y="507202"/>
            <a:ext cx="76932" cy="7693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円/楕円 202"/>
          <p:cNvSpPr/>
          <p:nvPr/>
        </p:nvSpPr>
        <p:spPr>
          <a:xfrm>
            <a:off x="6469616" y="516176"/>
            <a:ext cx="58984" cy="58984"/>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円/楕円 203"/>
          <p:cNvSpPr/>
          <p:nvPr/>
        </p:nvSpPr>
        <p:spPr>
          <a:xfrm>
            <a:off x="6476087" y="522647"/>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円/楕円 204"/>
          <p:cNvSpPr/>
          <p:nvPr/>
        </p:nvSpPr>
        <p:spPr>
          <a:xfrm>
            <a:off x="6310841" y="507202"/>
            <a:ext cx="76932" cy="7693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円/楕円 205"/>
          <p:cNvSpPr/>
          <p:nvPr/>
        </p:nvSpPr>
        <p:spPr>
          <a:xfrm>
            <a:off x="6319815" y="516176"/>
            <a:ext cx="58984" cy="58984"/>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円/楕円 206"/>
          <p:cNvSpPr/>
          <p:nvPr/>
        </p:nvSpPr>
        <p:spPr>
          <a:xfrm>
            <a:off x="6326286" y="522647"/>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円/楕円 207"/>
          <p:cNvSpPr/>
          <p:nvPr/>
        </p:nvSpPr>
        <p:spPr>
          <a:xfrm>
            <a:off x="6524514" y="530342"/>
            <a:ext cx="76932" cy="7693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円/楕円 208"/>
          <p:cNvSpPr/>
          <p:nvPr/>
        </p:nvSpPr>
        <p:spPr>
          <a:xfrm>
            <a:off x="6533488" y="539316"/>
            <a:ext cx="58984" cy="58984"/>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p:cNvSpPr/>
          <p:nvPr/>
        </p:nvSpPr>
        <p:spPr>
          <a:xfrm>
            <a:off x="6539959" y="545787"/>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p:cNvSpPr/>
          <p:nvPr/>
        </p:nvSpPr>
        <p:spPr>
          <a:xfrm>
            <a:off x="6249354" y="530342"/>
            <a:ext cx="76932" cy="7693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円/楕円 211"/>
          <p:cNvSpPr/>
          <p:nvPr/>
        </p:nvSpPr>
        <p:spPr>
          <a:xfrm>
            <a:off x="6258328" y="539316"/>
            <a:ext cx="58984" cy="58984"/>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円/楕円 212"/>
          <p:cNvSpPr/>
          <p:nvPr/>
        </p:nvSpPr>
        <p:spPr>
          <a:xfrm>
            <a:off x="6264799" y="545787"/>
            <a:ext cx="46042" cy="4604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円/楕円 213"/>
          <p:cNvSpPr/>
          <p:nvPr/>
        </p:nvSpPr>
        <p:spPr>
          <a:xfrm>
            <a:off x="6372690" y="557104"/>
            <a:ext cx="100340" cy="10034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円/楕円 214"/>
          <p:cNvSpPr/>
          <p:nvPr/>
        </p:nvSpPr>
        <p:spPr>
          <a:xfrm>
            <a:off x="6384394" y="568808"/>
            <a:ext cx="76932" cy="7693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円/楕円 215"/>
          <p:cNvSpPr/>
          <p:nvPr/>
        </p:nvSpPr>
        <p:spPr>
          <a:xfrm>
            <a:off x="6392834" y="577248"/>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p:cNvSpPr/>
          <p:nvPr/>
        </p:nvSpPr>
        <p:spPr>
          <a:xfrm>
            <a:off x="6955954" y="766589"/>
            <a:ext cx="100340" cy="100340"/>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円/楕円 217"/>
          <p:cNvSpPr/>
          <p:nvPr/>
        </p:nvSpPr>
        <p:spPr>
          <a:xfrm>
            <a:off x="6967658" y="778293"/>
            <a:ext cx="76932" cy="7693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円/楕円 218"/>
          <p:cNvSpPr/>
          <p:nvPr/>
        </p:nvSpPr>
        <p:spPr>
          <a:xfrm>
            <a:off x="6976098" y="786733"/>
            <a:ext cx="60052" cy="60052"/>
          </a:xfrm>
          <a:prstGeom prst="ellipse">
            <a:avLst/>
          </a:prstGeom>
          <a:solidFill>
            <a:schemeClr val="accent6">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テキスト ボックス 219"/>
          <p:cNvSpPr txBox="1"/>
          <p:nvPr/>
        </p:nvSpPr>
        <p:spPr>
          <a:xfrm>
            <a:off x="3570901" y="13326296"/>
            <a:ext cx="4685687" cy="276999"/>
          </a:xfrm>
          <a:prstGeom prst="rect">
            <a:avLst/>
          </a:prstGeom>
          <a:noFill/>
        </p:spPr>
        <p:txBody>
          <a:bodyPr wrap="square" rtlCol="0">
            <a:spAutoFit/>
          </a:bodyPr>
          <a:lstStyle/>
          <a:p>
            <a:pPr algn="ctr"/>
            <a:r>
              <a:rPr kumimoji="1" lang="en-US" altLang="ja-JP" sz="1200" spc="300" dirty="0" smtClean="0">
                <a:latin typeface="小塚ゴシック Pro B" pitchFamily="34" charset="-128"/>
                <a:ea typeface="小塚ゴシック Pro B" pitchFamily="34" charset="-128"/>
              </a:rPr>
              <a:t>【</a:t>
            </a:r>
            <a:r>
              <a:rPr kumimoji="1" lang="ja-JP" altLang="en-US" sz="1200" spc="300" dirty="0" smtClean="0">
                <a:latin typeface="小塚ゴシック Pro B" pitchFamily="34" charset="-128"/>
                <a:ea typeface="小塚ゴシック Pro B" pitchFamily="34" charset="-128"/>
              </a:rPr>
              <a:t>次のページに続きます</a:t>
            </a:r>
            <a:r>
              <a:rPr kumimoji="1" lang="en-US" altLang="ja-JP" sz="1200" spc="300" dirty="0" smtClean="0">
                <a:latin typeface="小塚ゴシック Pro B" pitchFamily="34" charset="-128"/>
                <a:ea typeface="小塚ゴシック Pro B" pitchFamily="34" charset="-128"/>
              </a:rPr>
              <a:t>】</a:t>
            </a:r>
            <a:endParaRPr kumimoji="1" lang="ja-JP" altLang="en-US" sz="1200" spc="300" dirty="0">
              <a:latin typeface="小塚ゴシック Pro B" pitchFamily="34" charset="-128"/>
              <a:ea typeface="小塚ゴシック Pro B" pitchFamily="34" charset="-128"/>
            </a:endParaRPr>
          </a:p>
        </p:txBody>
      </p:sp>
    </p:spTree>
    <p:extLst>
      <p:ext uri="{BB962C8B-B14F-4D97-AF65-F5344CB8AC3E}">
        <p14:creationId xmlns:p14="http://schemas.microsoft.com/office/powerpoint/2010/main" val="4040044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線コネクタ 33"/>
          <p:cNvCxnSpPr/>
          <p:nvPr/>
        </p:nvCxnSpPr>
        <p:spPr>
          <a:xfrm>
            <a:off x="3576638" y="123849"/>
            <a:ext cx="467995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3576638" y="562704"/>
            <a:ext cx="4679950"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6" name="テキスト ボックス 35"/>
          <p:cNvSpPr txBox="1"/>
          <p:nvPr/>
        </p:nvSpPr>
        <p:spPr>
          <a:xfrm>
            <a:off x="3579548" y="138459"/>
            <a:ext cx="4677041" cy="388568"/>
          </a:xfrm>
          <a:prstGeom prst="rect">
            <a:avLst/>
          </a:prstGeom>
          <a:noFill/>
        </p:spPr>
        <p:txBody>
          <a:bodyPr wrap="square" lIns="0" rtlCol="0">
            <a:spAutoFit/>
          </a:bodyPr>
          <a:lstStyle/>
          <a:p>
            <a:pPr>
              <a:lnSpc>
                <a:spcPct val="150000"/>
              </a:lnSpc>
            </a:pPr>
            <a:r>
              <a:rPr kumimoji="1" lang="ja-JP" altLang="en-US" sz="1400" b="1" dirty="0" smtClean="0">
                <a:latin typeface="メイリオ" panose="020B0604030504040204" pitchFamily="50" charset="-128"/>
                <a:ea typeface="メイリオ" panose="020B0604030504040204" pitchFamily="50" charset="-128"/>
              </a:rPr>
              <a:t>料金</a:t>
            </a:r>
            <a:endParaRPr kumimoji="1" lang="ja-JP" altLang="en-US" sz="1400" b="1" dirty="0">
              <a:latin typeface="メイリオ" panose="020B0604030504040204" pitchFamily="50" charset="-128"/>
              <a:ea typeface="メイリオ" panose="020B0604030504040204" pitchFamily="50" charset="-128"/>
            </a:endParaRPr>
          </a:p>
        </p:txBody>
      </p:sp>
      <p:sp>
        <p:nvSpPr>
          <p:cNvPr id="113" name="テキスト ボックス 112"/>
          <p:cNvSpPr txBox="1"/>
          <p:nvPr/>
        </p:nvSpPr>
        <p:spPr>
          <a:xfrm>
            <a:off x="3599366" y="620312"/>
            <a:ext cx="4639945" cy="630942"/>
          </a:xfrm>
          <a:prstGeom prst="rect">
            <a:avLst/>
          </a:prstGeom>
          <a:noFill/>
        </p:spPr>
        <p:txBody>
          <a:bodyPr wrap="square" rtlCol="0">
            <a:spAutoFit/>
          </a:bodyPr>
          <a:lstStyle/>
          <a:p>
            <a:pPr>
              <a:lnSpc>
                <a:spcPct val="150000"/>
              </a:lnSpc>
            </a:pPr>
            <a:r>
              <a:rPr kumimoji="1" lang="ja-JP" altLang="en-US" sz="800" dirty="0" smtClean="0">
                <a:latin typeface="メイリオ" panose="020B0604030504040204" pitchFamily="50" charset="-128"/>
                <a:ea typeface="メイリオ" panose="020B0604030504040204" pitchFamily="50" charset="-128"/>
              </a:rPr>
              <a:t>当院では指圧、鍼灸、ホグレルを使ったストレッチ等お一人の施術において、最善の治療となるよう複合的に施術を行っていきます。そのため</a:t>
            </a:r>
            <a:r>
              <a:rPr lang="ja-JP" altLang="en-US" sz="800" dirty="0" smtClean="0">
                <a:latin typeface="メイリオ" panose="020B0604030504040204" pitchFamily="50" charset="-128"/>
                <a:ea typeface="メイリオ" panose="020B0604030504040204" pitchFamily="50" charset="-128"/>
              </a:rPr>
              <a:t>部位数や施術の内容ではなく、施術時間によって料金を頂いております。</a:t>
            </a:r>
            <a:endParaRPr lang="en-US" altLang="ja-JP" sz="800" dirty="0" smtClean="0">
              <a:latin typeface="メイリオ" panose="020B0604030504040204" pitchFamily="50" charset="-128"/>
              <a:ea typeface="メイリオ" panose="020B0604030504040204" pitchFamily="50" charset="-128"/>
            </a:endParaRPr>
          </a:p>
        </p:txBody>
      </p:sp>
      <p:sp>
        <p:nvSpPr>
          <p:cNvPr id="143" name="テキスト ボックス 142"/>
          <p:cNvSpPr txBox="1"/>
          <p:nvPr/>
        </p:nvSpPr>
        <p:spPr>
          <a:xfrm>
            <a:off x="3629644" y="1288090"/>
            <a:ext cx="4626946" cy="346249"/>
          </a:xfrm>
          <a:prstGeom prst="rect">
            <a:avLst/>
          </a:prstGeom>
          <a:noFill/>
        </p:spPr>
        <p:txBody>
          <a:bodyPr wrap="square" lIns="0" rtlCol="0">
            <a:spAutoFit/>
          </a:bodyPr>
          <a:lstStyle/>
          <a:p>
            <a:pPr>
              <a:lnSpc>
                <a:spcPct val="150000"/>
              </a:lnSpc>
            </a:pPr>
            <a:r>
              <a:rPr lang="ja-JP" altLang="en-US" sz="1200" b="1" dirty="0">
                <a:latin typeface="メイリオ" panose="020B0604030504040204" pitchFamily="50" charset="-128"/>
                <a:ea typeface="メイリオ" panose="020B0604030504040204" pitchFamily="50" charset="-128"/>
              </a:rPr>
              <a:t>料金例</a:t>
            </a:r>
            <a:endParaRPr kumimoji="1" lang="ja-JP" altLang="en-US" sz="1200" b="1" dirty="0">
              <a:latin typeface="メイリオ" panose="020B0604030504040204" pitchFamily="50" charset="-128"/>
              <a:ea typeface="メイリオ" panose="020B0604030504040204" pitchFamily="50" charset="-128"/>
            </a:endParaRPr>
          </a:p>
        </p:txBody>
      </p:sp>
      <p:cxnSp>
        <p:nvCxnSpPr>
          <p:cNvPr id="152" name="直線コネクタ 151"/>
          <p:cNvCxnSpPr/>
          <p:nvPr/>
        </p:nvCxnSpPr>
        <p:spPr>
          <a:xfrm>
            <a:off x="3570901" y="1391816"/>
            <a:ext cx="0" cy="1686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5" name="テキスト ボックス 154"/>
          <p:cNvSpPr txBox="1"/>
          <p:nvPr/>
        </p:nvSpPr>
        <p:spPr>
          <a:xfrm>
            <a:off x="3579548" y="1636547"/>
            <a:ext cx="4677041" cy="303929"/>
          </a:xfrm>
          <a:prstGeom prst="rect">
            <a:avLst/>
          </a:prstGeom>
          <a:noFill/>
        </p:spPr>
        <p:txBody>
          <a:bodyPr wrap="square" lIns="0" rtlCol="0">
            <a:spAutoFit/>
          </a:bodyPr>
          <a:lstStyle/>
          <a:p>
            <a:pPr>
              <a:lnSpc>
                <a:spcPct val="150000"/>
              </a:lnSpc>
            </a:pPr>
            <a:r>
              <a:rPr kumimoji="1" lang="ja-JP" altLang="en-US" sz="1000" b="1" dirty="0" smtClean="0">
                <a:latin typeface="メイリオ" panose="020B0604030504040204" pitchFamily="50" charset="-128"/>
                <a:ea typeface="メイリオ" panose="020B0604030504040204" pitchFamily="50" charset="-128"/>
              </a:rPr>
              <a:t>例</a:t>
            </a:r>
            <a:r>
              <a:rPr kumimoji="1" lang="en-US" altLang="ja-JP" sz="1000" b="1" dirty="0" smtClean="0">
                <a:latin typeface="メイリオ" panose="020B0604030504040204" pitchFamily="50" charset="-128"/>
                <a:ea typeface="メイリオ" panose="020B0604030504040204" pitchFamily="50" charset="-128"/>
              </a:rPr>
              <a:t>1</a:t>
            </a:r>
            <a:endParaRPr kumimoji="1" lang="ja-JP" altLang="en-US" sz="1000" b="1" dirty="0">
              <a:latin typeface="メイリオ" panose="020B0604030504040204" pitchFamily="50" charset="-128"/>
              <a:ea typeface="メイリオ" panose="020B0604030504040204" pitchFamily="50" charset="-128"/>
            </a:endParaRPr>
          </a:p>
        </p:txBody>
      </p:sp>
      <p:cxnSp>
        <p:nvCxnSpPr>
          <p:cNvPr id="156" name="直線コネクタ 155"/>
          <p:cNvCxnSpPr/>
          <p:nvPr/>
        </p:nvCxnSpPr>
        <p:spPr>
          <a:xfrm>
            <a:off x="3576638" y="1940476"/>
            <a:ext cx="46799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3570901" y="1940476"/>
            <a:ext cx="11097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5" name="テキスト ボックス 184"/>
          <p:cNvSpPr txBox="1"/>
          <p:nvPr/>
        </p:nvSpPr>
        <p:spPr>
          <a:xfrm>
            <a:off x="3599366" y="2003389"/>
            <a:ext cx="4639945" cy="461665"/>
          </a:xfrm>
          <a:prstGeom prst="rect">
            <a:avLst/>
          </a:prstGeom>
          <a:noFill/>
        </p:spPr>
        <p:txBody>
          <a:bodyPr wrap="square" rtlCol="0">
            <a:spAutoFit/>
          </a:bodyPr>
          <a:lstStyle/>
          <a:p>
            <a:pPr>
              <a:lnSpc>
                <a:spcPct val="150000"/>
              </a:lnSpc>
            </a:pPr>
            <a:r>
              <a:rPr lang="ja-JP" altLang="en-US" sz="800" dirty="0" smtClean="0">
                <a:latin typeface="メイリオ" panose="020B0604030504040204" pitchFamily="50" charset="-128"/>
                <a:ea typeface="メイリオ" panose="020B0604030504040204" pitchFamily="50" charset="-128"/>
              </a:rPr>
              <a:t>上記はあくまでも一例でございます。症状や治療内容、保険での負担割合によって料金は変わってまいります。詳しくは受付にてご説明をさせて頂きますのでお気軽にお尋ね下さい</a:t>
            </a:r>
            <a:r>
              <a:rPr lang="ja-JP" altLang="en-US" sz="800" dirty="0">
                <a:latin typeface="メイリオ" panose="020B0604030504040204" pitchFamily="50" charset="-128"/>
                <a:ea typeface="メイリオ" panose="020B0604030504040204" pitchFamily="50" charset="-128"/>
              </a:rPr>
              <a:t>。</a:t>
            </a:r>
            <a:endParaRPr lang="en-US" altLang="ja-JP" sz="800" dirty="0" smtClean="0">
              <a:latin typeface="メイリオ" panose="020B0604030504040204" pitchFamily="50" charset="-128"/>
              <a:ea typeface="メイリオ" panose="020B0604030504040204" pitchFamily="50" charset="-128"/>
            </a:endParaRPr>
          </a:p>
        </p:txBody>
      </p:sp>
      <p:sp>
        <p:nvSpPr>
          <p:cNvPr id="186" name="正方形/長方形 185"/>
          <p:cNvSpPr/>
          <p:nvPr/>
        </p:nvSpPr>
        <p:spPr>
          <a:xfrm>
            <a:off x="-1714" y="2944320"/>
            <a:ext cx="9602915" cy="129618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フッター</a:t>
            </a:r>
            <a:endParaRPr kumimoji="1" lang="ja-JP" altLang="en-US" dirty="0"/>
          </a:p>
        </p:txBody>
      </p:sp>
    </p:spTree>
    <p:extLst>
      <p:ext uri="{BB962C8B-B14F-4D97-AF65-F5344CB8AC3E}">
        <p14:creationId xmlns:p14="http://schemas.microsoft.com/office/powerpoint/2010/main" val="400537020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65000"/>
          </a:schemeClr>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otalTime>2011</TotalTime>
  <Words>6502</Words>
  <Application>Microsoft Office PowerPoint</Application>
  <PresentationFormat>A3 Paper (297x420 mm)</PresentationFormat>
  <Paragraphs>410</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​​テーマ</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sugano@zeromededical.tv</dc:creator>
  <cp:lastModifiedBy>Mr</cp:lastModifiedBy>
  <cp:revision>208</cp:revision>
  <cp:lastPrinted>2014-06-27T12:08:27Z</cp:lastPrinted>
  <dcterms:created xsi:type="dcterms:W3CDTF">2014-06-12T09:49:03Z</dcterms:created>
  <dcterms:modified xsi:type="dcterms:W3CDTF">2014-07-16T05:01:38Z</dcterms:modified>
</cp:coreProperties>
</file>